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343" r:id="rId2"/>
    <p:sldId id="359" r:id="rId3"/>
    <p:sldId id="369" r:id="rId4"/>
    <p:sldId id="345" r:id="rId5"/>
    <p:sldId id="370" r:id="rId6"/>
    <p:sldId id="372" r:id="rId7"/>
    <p:sldId id="346" r:id="rId8"/>
    <p:sldId id="371" r:id="rId9"/>
    <p:sldId id="361" r:id="rId10"/>
    <p:sldId id="339" r:id="rId11"/>
    <p:sldId id="355" r:id="rId12"/>
    <p:sldId id="366" r:id="rId13"/>
    <p:sldId id="363" r:id="rId14"/>
    <p:sldId id="375" r:id="rId15"/>
    <p:sldId id="376" r:id="rId16"/>
    <p:sldId id="368" r:id="rId17"/>
    <p:sldId id="322" r:id="rId18"/>
    <p:sldId id="350" r:id="rId19"/>
    <p:sldId id="377" r:id="rId20"/>
    <p:sldId id="351" r:id="rId21"/>
    <p:sldId id="323" r:id="rId22"/>
    <p:sldId id="364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Berger" initials="MB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00CC99"/>
    <a:srgbClr val="9E052B"/>
    <a:srgbClr val="394B59"/>
    <a:srgbClr val="FFC0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/>
    <p:restoredTop sz="94640"/>
  </p:normalViewPr>
  <p:slideViewPr>
    <p:cSldViewPr snapToGrid="0" snapToObjects="1">
      <p:cViewPr varScale="1">
        <p:scale>
          <a:sx n="83" d="100"/>
          <a:sy n="83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3B4D5-8251-4A63-925D-6F0EF3F490B9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85B26DD3-0D96-4196-A072-A763F4EA38DB}">
      <dgm:prSet phldrT="[Text]"/>
      <dgm:spPr>
        <a:solidFill>
          <a:srgbClr val="9E052B"/>
        </a:solidFill>
      </dgm:spPr>
      <dgm:t>
        <a:bodyPr/>
        <a:lstStyle/>
        <a:p>
          <a:r>
            <a:rPr lang="de-DE" dirty="0"/>
            <a:t>Open </a:t>
          </a:r>
          <a:r>
            <a:rPr lang="de-DE" dirty="0" err="1"/>
            <a:t>car</a:t>
          </a:r>
          <a:r>
            <a:rPr lang="de-DE" dirty="0"/>
            <a:t> </a:t>
          </a:r>
          <a:r>
            <a:rPr lang="de-DE" dirty="0" err="1"/>
            <a:t>data</a:t>
          </a:r>
          <a:r>
            <a:rPr lang="de-DE" dirty="0"/>
            <a:t> </a:t>
          </a:r>
          <a:r>
            <a:rPr lang="de-DE" dirty="0" err="1"/>
            <a:t>cloud</a:t>
          </a:r>
          <a:endParaRPr lang="de-DE" dirty="0"/>
        </a:p>
      </dgm:t>
    </dgm:pt>
    <dgm:pt modelId="{830CDD54-49E0-4A2A-980A-A2841DB26FF4}" type="parTrans" cxnId="{1876B0E3-E665-4742-8C28-18E17A495A11}">
      <dgm:prSet/>
      <dgm:spPr/>
      <dgm:t>
        <a:bodyPr/>
        <a:lstStyle/>
        <a:p>
          <a:endParaRPr lang="de-DE"/>
        </a:p>
      </dgm:t>
    </dgm:pt>
    <dgm:pt modelId="{5BDE990F-8104-44F4-9D85-0D58DB83D26F}" type="sibTrans" cxnId="{1876B0E3-E665-4742-8C28-18E17A495A11}">
      <dgm:prSet/>
      <dgm:spPr/>
      <dgm:t>
        <a:bodyPr/>
        <a:lstStyle/>
        <a:p>
          <a:endParaRPr lang="de-DE"/>
        </a:p>
      </dgm:t>
    </dgm:pt>
    <dgm:pt modelId="{246A27ED-7594-4DD1-B70A-87FE8298C824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9778FA20-37E5-4177-9AD2-5FFB5C4CF70A}" type="parTrans" cxnId="{F56AD51D-12E5-479F-B37A-1CA9CE343EE4}">
      <dgm:prSet/>
      <dgm:spPr/>
      <dgm:t>
        <a:bodyPr/>
        <a:lstStyle/>
        <a:p>
          <a:endParaRPr lang="de-DE"/>
        </a:p>
      </dgm:t>
    </dgm:pt>
    <dgm:pt modelId="{02D4D3EB-621A-4180-A576-967E88514A63}" type="sibTrans" cxnId="{F56AD51D-12E5-479F-B37A-1CA9CE343EE4}">
      <dgm:prSet/>
      <dgm:spPr/>
      <dgm:t>
        <a:bodyPr/>
        <a:lstStyle/>
        <a:p>
          <a:endParaRPr lang="de-DE"/>
        </a:p>
      </dgm:t>
    </dgm:pt>
    <dgm:pt modelId="{40031257-C0C9-408D-A91B-78B62A892130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de-DE" dirty="0"/>
            <a:t>Car </a:t>
          </a:r>
          <a:r>
            <a:rPr lang="de-DE" dirty="0" err="1"/>
            <a:t>driver</a:t>
          </a:r>
          <a:endParaRPr lang="de-DE" dirty="0"/>
        </a:p>
      </dgm:t>
    </dgm:pt>
    <dgm:pt modelId="{BFBA4637-73BD-4246-9244-E32CD04C72E4}" type="sibTrans" cxnId="{E1925101-7D66-4330-8AB3-60F191F3BC61}">
      <dgm:prSet/>
      <dgm:spPr/>
      <dgm:t>
        <a:bodyPr/>
        <a:lstStyle/>
        <a:p>
          <a:endParaRPr lang="de-DE"/>
        </a:p>
      </dgm:t>
    </dgm:pt>
    <dgm:pt modelId="{DBFEDA15-9208-4CF3-8A99-B6E1642157C4}" type="parTrans" cxnId="{E1925101-7D66-4330-8AB3-60F191F3BC61}">
      <dgm:prSet/>
      <dgm:spPr/>
      <dgm:t>
        <a:bodyPr/>
        <a:lstStyle/>
        <a:p>
          <a:endParaRPr lang="de-DE"/>
        </a:p>
      </dgm:t>
    </dgm:pt>
    <dgm:pt modelId="{D1F24259-8180-46EA-9556-5DADCF763DFA}" type="pres">
      <dgm:prSet presAssocID="{A573B4D5-8251-4A63-925D-6F0EF3F490B9}" presName="compositeShape" presStyleCnt="0">
        <dgm:presLayoutVars>
          <dgm:chMax val="7"/>
          <dgm:dir/>
          <dgm:resizeHandles val="exact"/>
        </dgm:presLayoutVars>
      </dgm:prSet>
      <dgm:spPr/>
    </dgm:pt>
    <dgm:pt modelId="{DAE10AF0-0532-49C3-A1B9-A0D2FD1B02FB}" type="pres">
      <dgm:prSet presAssocID="{A573B4D5-8251-4A63-925D-6F0EF3F490B9}" presName="wedge1" presStyleLbl="node1" presStyleIdx="0" presStyleCnt="3"/>
      <dgm:spPr/>
    </dgm:pt>
    <dgm:pt modelId="{0D8306B8-B4F6-4B93-BFB4-8F92221B16A9}" type="pres">
      <dgm:prSet presAssocID="{A573B4D5-8251-4A63-925D-6F0EF3F490B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C2E8283-1E49-447D-BA2C-0A2A840252A8}" type="pres">
      <dgm:prSet presAssocID="{A573B4D5-8251-4A63-925D-6F0EF3F490B9}" presName="wedge2" presStyleLbl="node1" presStyleIdx="1" presStyleCnt="3"/>
      <dgm:spPr/>
    </dgm:pt>
    <dgm:pt modelId="{A56EA1D8-F7A6-433F-A96D-6AD0860ECACB}" type="pres">
      <dgm:prSet presAssocID="{A573B4D5-8251-4A63-925D-6F0EF3F490B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2C2B6C9-D4CB-41F2-8E28-B541D8D9E903}" type="pres">
      <dgm:prSet presAssocID="{A573B4D5-8251-4A63-925D-6F0EF3F490B9}" presName="wedge3" presStyleLbl="node1" presStyleIdx="2" presStyleCnt="3"/>
      <dgm:spPr/>
    </dgm:pt>
    <dgm:pt modelId="{C456328A-177A-40AE-9E37-CB32A9AD0F01}" type="pres">
      <dgm:prSet presAssocID="{A573B4D5-8251-4A63-925D-6F0EF3F490B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1925101-7D66-4330-8AB3-60F191F3BC61}" srcId="{A573B4D5-8251-4A63-925D-6F0EF3F490B9}" destId="{40031257-C0C9-408D-A91B-78B62A892130}" srcOrd="2" destOrd="0" parTransId="{DBFEDA15-9208-4CF3-8A99-B6E1642157C4}" sibTransId="{BFBA4637-73BD-4246-9244-E32CD04C72E4}"/>
    <dgm:cxn modelId="{5045C20D-2985-4F57-A348-E94794DAE6C5}" type="presOf" srcId="{40031257-C0C9-408D-A91B-78B62A892130}" destId="{32C2B6C9-D4CB-41F2-8E28-B541D8D9E903}" srcOrd="0" destOrd="0" presId="urn:microsoft.com/office/officeart/2005/8/layout/chart3"/>
    <dgm:cxn modelId="{F56AD51D-12E5-479F-B37A-1CA9CE343EE4}" srcId="{A573B4D5-8251-4A63-925D-6F0EF3F490B9}" destId="{246A27ED-7594-4DD1-B70A-87FE8298C824}" srcOrd="1" destOrd="0" parTransId="{9778FA20-37E5-4177-9AD2-5FFB5C4CF70A}" sibTransId="{02D4D3EB-621A-4180-A576-967E88514A63}"/>
    <dgm:cxn modelId="{E199B41F-61E3-4048-BF3E-0D8FF2E520D9}" type="presOf" srcId="{85B26DD3-0D96-4196-A072-A763F4EA38DB}" destId="{DAE10AF0-0532-49C3-A1B9-A0D2FD1B02FB}" srcOrd="0" destOrd="0" presId="urn:microsoft.com/office/officeart/2005/8/layout/chart3"/>
    <dgm:cxn modelId="{8D0D573B-F90A-4CDC-932E-786C3CF33833}" type="presOf" srcId="{246A27ED-7594-4DD1-B70A-87FE8298C824}" destId="{A56EA1D8-F7A6-433F-A96D-6AD0860ECACB}" srcOrd="1" destOrd="0" presId="urn:microsoft.com/office/officeart/2005/8/layout/chart3"/>
    <dgm:cxn modelId="{35EFDC86-C94B-4021-ABAE-623125E00A1D}" type="presOf" srcId="{85B26DD3-0D96-4196-A072-A763F4EA38DB}" destId="{0D8306B8-B4F6-4B93-BFB4-8F92221B16A9}" srcOrd="1" destOrd="0" presId="urn:microsoft.com/office/officeart/2005/8/layout/chart3"/>
    <dgm:cxn modelId="{15E355D1-40F6-4F49-86CE-7C8AC5CB8903}" type="presOf" srcId="{40031257-C0C9-408D-A91B-78B62A892130}" destId="{C456328A-177A-40AE-9E37-CB32A9AD0F01}" srcOrd="1" destOrd="0" presId="urn:microsoft.com/office/officeart/2005/8/layout/chart3"/>
    <dgm:cxn modelId="{04EEB2D8-8C9D-41AE-B0F7-6C3A630225EC}" type="presOf" srcId="{A573B4D5-8251-4A63-925D-6F0EF3F490B9}" destId="{D1F24259-8180-46EA-9556-5DADCF763DFA}" srcOrd="0" destOrd="0" presId="urn:microsoft.com/office/officeart/2005/8/layout/chart3"/>
    <dgm:cxn modelId="{1876B0E3-E665-4742-8C28-18E17A495A11}" srcId="{A573B4D5-8251-4A63-925D-6F0EF3F490B9}" destId="{85B26DD3-0D96-4196-A072-A763F4EA38DB}" srcOrd="0" destOrd="0" parTransId="{830CDD54-49E0-4A2A-980A-A2841DB26FF4}" sibTransId="{5BDE990F-8104-44F4-9D85-0D58DB83D26F}"/>
    <dgm:cxn modelId="{4B8794FC-9CC5-4B17-AE85-2B75B977E315}" type="presOf" srcId="{246A27ED-7594-4DD1-B70A-87FE8298C824}" destId="{2C2E8283-1E49-447D-BA2C-0A2A840252A8}" srcOrd="0" destOrd="0" presId="urn:microsoft.com/office/officeart/2005/8/layout/chart3"/>
    <dgm:cxn modelId="{63356FE9-C9A2-4B56-956D-E229A8A339CB}" type="presParOf" srcId="{D1F24259-8180-46EA-9556-5DADCF763DFA}" destId="{DAE10AF0-0532-49C3-A1B9-A0D2FD1B02FB}" srcOrd="0" destOrd="0" presId="urn:microsoft.com/office/officeart/2005/8/layout/chart3"/>
    <dgm:cxn modelId="{FD615640-995A-45A1-9D76-2BB181B30225}" type="presParOf" srcId="{D1F24259-8180-46EA-9556-5DADCF763DFA}" destId="{0D8306B8-B4F6-4B93-BFB4-8F92221B16A9}" srcOrd="1" destOrd="0" presId="urn:microsoft.com/office/officeart/2005/8/layout/chart3"/>
    <dgm:cxn modelId="{8B68F9A3-1755-4EDA-9E4E-185918EA0014}" type="presParOf" srcId="{D1F24259-8180-46EA-9556-5DADCF763DFA}" destId="{2C2E8283-1E49-447D-BA2C-0A2A840252A8}" srcOrd="2" destOrd="0" presId="urn:microsoft.com/office/officeart/2005/8/layout/chart3"/>
    <dgm:cxn modelId="{C215F62D-EED2-4F1A-AC62-625997C341A0}" type="presParOf" srcId="{D1F24259-8180-46EA-9556-5DADCF763DFA}" destId="{A56EA1D8-F7A6-433F-A96D-6AD0860ECACB}" srcOrd="3" destOrd="0" presId="urn:microsoft.com/office/officeart/2005/8/layout/chart3"/>
    <dgm:cxn modelId="{47E3AD80-26E3-4288-BAA5-0A008DFD5A10}" type="presParOf" srcId="{D1F24259-8180-46EA-9556-5DADCF763DFA}" destId="{32C2B6C9-D4CB-41F2-8E28-B541D8D9E903}" srcOrd="4" destOrd="0" presId="urn:microsoft.com/office/officeart/2005/8/layout/chart3"/>
    <dgm:cxn modelId="{AEC54BB8-78BE-41E7-9221-CFC14D1BF24C}" type="presParOf" srcId="{D1F24259-8180-46EA-9556-5DADCF763DFA}" destId="{C456328A-177A-40AE-9E37-CB32A9AD0F0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94FD4D-A33F-4D0C-AF91-BCC9AD83DE35}" type="doc">
      <dgm:prSet loTypeId="urn:microsoft.com/office/officeart/2005/8/layout/hList6" loCatId="list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F98EC81-E126-44CF-99B0-78B6AF23C1CC}">
      <dgm:prSet phldrT="[Text]"/>
      <dgm:spPr>
        <a:ln>
          <a:noFill/>
        </a:ln>
      </dgm:spPr>
      <dgm:t>
        <a:bodyPr/>
        <a:lstStyle/>
        <a:p>
          <a:pPr>
            <a:buNone/>
          </a:pPr>
          <a:r>
            <a:rPr lang="en-US" noProof="0" dirty="0">
              <a:solidFill>
                <a:schemeClr val="accent5">
                  <a:lumMod val="75000"/>
                </a:schemeClr>
              </a:solidFill>
            </a:rPr>
            <a:t>Car driver</a:t>
          </a:r>
        </a:p>
      </dgm:t>
    </dgm:pt>
    <dgm:pt modelId="{155A325A-5089-44FD-AD5A-8BA93E7D60B8}" type="parTrans" cxnId="{C784B442-751B-42BB-8F04-934AA54E3E52}">
      <dgm:prSet/>
      <dgm:spPr/>
      <dgm:t>
        <a:bodyPr/>
        <a:lstStyle/>
        <a:p>
          <a:endParaRPr lang="en-US" noProof="0" dirty="0"/>
        </a:p>
      </dgm:t>
    </dgm:pt>
    <dgm:pt modelId="{6D97C417-4BCD-4C18-8484-8AB6FCD157C4}" type="sibTrans" cxnId="{C784B442-751B-42BB-8F04-934AA54E3E52}">
      <dgm:prSet/>
      <dgm:spPr/>
      <dgm:t>
        <a:bodyPr/>
        <a:lstStyle/>
        <a:p>
          <a:endParaRPr lang="en-US" noProof="0" dirty="0"/>
        </a:p>
      </dgm:t>
    </dgm:pt>
    <dgm:pt modelId="{F93894CE-4037-4712-BF90-C141A147D2A6}">
      <dgm:prSet phldrT="[Text]"/>
      <dgm:spPr>
        <a:ln>
          <a:noFill/>
        </a:ln>
      </dgm:spPr>
      <dgm:t>
        <a:bodyPr/>
        <a:lstStyle/>
        <a:p>
          <a:r>
            <a:rPr lang="en-US" noProof="0" dirty="0"/>
            <a:t>Become leader in tech- &amp; data-driven car industry</a:t>
          </a:r>
          <a:br>
            <a:rPr lang="en-US" noProof="0" dirty="0"/>
          </a:br>
          <a:endParaRPr lang="en-US" noProof="0" dirty="0"/>
        </a:p>
      </dgm:t>
    </dgm:pt>
    <dgm:pt modelId="{F1313AB2-DC7C-45CA-A939-AF953D3A3022}" type="parTrans" cxnId="{7218A054-23E0-4588-9D89-F8D501A79945}">
      <dgm:prSet/>
      <dgm:spPr/>
      <dgm:t>
        <a:bodyPr/>
        <a:lstStyle/>
        <a:p>
          <a:endParaRPr lang="en-US" noProof="0" dirty="0"/>
        </a:p>
      </dgm:t>
    </dgm:pt>
    <dgm:pt modelId="{F7E03673-4194-4ED8-976C-3A2323310152}" type="sibTrans" cxnId="{7218A054-23E0-4588-9D89-F8D501A79945}">
      <dgm:prSet/>
      <dgm:spPr/>
      <dgm:t>
        <a:bodyPr/>
        <a:lstStyle/>
        <a:p>
          <a:endParaRPr lang="en-US" noProof="0" dirty="0"/>
        </a:p>
      </dgm:t>
    </dgm:pt>
    <dgm:pt modelId="{1CEDB9C4-1424-4AD8-876D-C1AECD4604AA}">
      <dgm:prSet phldrT="[Text]"/>
      <dgm:spPr/>
      <dgm:t>
        <a:bodyPr/>
        <a:lstStyle/>
        <a:p>
          <a:r>
            <a:rPr lang="en-US" noProof="0" dirty="0">
              <a:solidFill>
                <a:srgbClr val="00CC99"/>
              </a:solidFill>
            </a:rPr>
            <a:t>3rd parties</a:t>
          </a:r>
        </a:p>
      </dgm:t>
    </dgm:pt>
    <dgm:pt modelId="{63DD4AB9-2120-4CE4-82BB-8469FECDCFDA}" type="parTrans" cxnId="{833634EA-12DF-4EF9-B8CD-A719073BFD11}">
      <dgm:prSet/>
      <dgm:spPr/>
      <dgm:t>
        <a:bodyPr/>
        <a:lstStyle/>
        <a:p>
          <a:endParaRPr lang="en-US" noProof="0" dirty="0"/>
        </a:p>
      </dgm:t>
    </dgm:pt>
    <dgm:pt modelId="{B63EBC8D-12D8-45DC-8351-D92FB720A29E}" type="sibTrans" cxnId="{833634EA-12DF-4EF9-B8CD-A719073BFD11}">
      <dgm:prSet/>
      <dgm:spPr/>
      <dgm:t>
        <a:bodyPr/>
        <a:lstStyle/>
        <a:p>
          <a:endParaRPr lang="en-US" noProof="0" dirty="0"/>
        </a:p>
      </dgm:t>
    </dgm:pt>
    <dgm:pt modelId="{F58E3C13-6D12-4247-BD93-709DF615B1E4}">
      <dgm:prSet phldrT="[Text]"/>
      <dgm:spPr/>
      <dgm:t>
        <a:bodyPr/>
        <a:lstStyle/>
        <a:p>
          <a:r>
            <a:rPr lang="en-US" noProof="0" dirty="0"/>
            <a:t>Flexible, open &amp; user-approved access to specific car data</a:t>
          </a:r>
          <a:br>
            <a:rPr lang="en-US" noProof="0" dirty="0"/>
          </a:br>
          <a:endParaRPr lang="en-US" noProof="0" dirty="0"/>
        </a:p>
      </dgm:t>
    </dgm:pt>
    <dgm:pt modelId="{8F8C8CCF-B05B-426D-8753-B6E6B154AFDE}" type="parTrans" cxnId="{27D06CDA-86DE-456C-8648-64FC3B32A8C6}">
      <dgm:prSet/>
      <dgm:spPr/>
      <dgm:t>
        <a:bodyPr/>
        <a:lstStyle/>
        <a:p>
          <a:endParaRPr lang="en-US" noProof="0" dirty="0"/>
        </a:p>
      </dgm:t>
    </dgm:pt>
    <dgm:pt modelId="{10CD0C89-A7B7-458D-A9B0-469527E37CAB}" type="sibTrans" cxnId="{27D06CDA-86DE-456C-8648-64FC3B32A8C6}">
      <dgm:prSet/>
      <dgm:spPr/>
      <dgm:t>
        <a:bodyPr/>
        <a:lstStyle/>
        <a:p>
          <a:endParaRPr lang="en-US" noProof="0" dirty="0"/>
        </a:p>
      </dgm:t>
    </dgm:pt>
    <dgm:pt modelId="{B1395309-8691-334A-B885-C2D50F63FFB1}">
      <dgm:prSet phldrT="[Text]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noProof="0" dirty="0">
              <a:solidFill>
                <a:schemeClr val="tx1"/>
              </a:solidFill>
            </a:rPr>
            <a:t>Flexible control and ownership of car data</a:t>
          </a:r>
          <a:br>
            <a:rPr lang="en-US" noProof="0" dirty="0">
              <a:solidFill>
                <a:schemeClr val="tx1"/>
              </a:solidFill>
            </a:rPr>
          </a:br>
          <a:endParaRPr lang="en-US" noProof="0" dirty="0">
            <a:solidFill>
              <a:schemeClr val="tx1"/>
            </a:solidFill>
          </a:endParaRPr>
        </a:p>
      </dgm:t>
    </dgm:pt>
    <dgm:pt modelId="{6EAF7A0A-C8D0-2C4E-9FFF-8FE1DCD05034}" type="parTrans" cxnId="{281CD046-997B-F54A-9A69-3A4DE27B10B5}">
      <dgm:prSet/>
      <dgm:spPr/>
      <dgm:t>
        <a:bodyPr/>
        <a:lstStyle/>
        <a:p>
          <a:endParaRPr lang="en-US" noProof="0" dirty="0"/>
        </a:p>
      </dgm:t>
    </dgm:pt>
    <dgm:pt modelId="{08ADEB62-7B21-A34C-ADC0-D930950DE780}" type="sibTrans" cxnId="{281CD046-997B-F54A-9A69-3A4DE27B10B5}">
      <dgm:prSet/>
      <dgm:spPr/>
      <dgm:t>
        <a:bodyPr/>
        <a:lstStyle/>
        <a:p>
          <a:endParaRPr lang="en-US" noProof="0" dirty="0"/>
        </a:p>
      </dgm:t>
    </dgm:pt>
    <dgm:pt modelId="{072F271D-B032-0040-815E-F8E11C0B1771}">
      <dgm:prSet phldrT="[Text]"/>
      <dgm:spPr>
        <a:ln>
          <a:noFill/>
        </a:ln>
      </dgm:spPr>
      <dgm:t>
        <a:bodyPr/>
        <a:lstStyle/>
        <a:p>
          <a:r>
            <a:rPr lang="en-US" noProof="0" dirty="0">
              <a:solidFill>
                <a:srgbClr val="9E052B"/>
              </a:solidFill>
            </a:rPr>
            <a:t>Car manufacturer</a:t>
          </a:r>
        </a:p>
      </dgm:t>
    </dgm:pt>
    <dgm:pt modelId="{F4ECA572-72C7-8640-B050-2494784C9A8D}" type="parTrans" cxnId="{0AFEECE6-C8B6-8B43-97AD-CAC90D939457}">
      <dgm:prSet/>
      <dgm:spPr/>
      <dgm:t>
        <a:bodyPr/>
        <a:lstStyle/>
        <a:p>
          <a:endParaRPr lang="en-US" noProof="0" dirty="0"/>
        </a:p>
      </dgm:t>
    </dgm:pt>
    <dgm:pt modelId="{4CB9E63E-D79E-F344-BB8E-60F1C525A96D}" type="sibTrans" cxnId="{0AFEECE6-C8B6-8B43-97AD-CAC90D939457}">
      <dgm:prSet/>
      <dgm:spPr/>
      <dgm:t>
        <a:bodyPr/>
        <a:lstStyle/>
        <a:p>
          <a:endParaRPr lang="en-US" noProof="0" dirty="0"/>
        </a:p>
      </dgm:t>
    </dgm:pt>
    <dgm:pt modelId="{9FA7A97B-EA12-492A-9ACC-F4910FBD5762}">
      <dgm:prSet phldrT="[Text]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noProof="0" dirty="0">
              <a:solidFill>
                <a:schemeClr val="tx1"/>
              </a:solidFill>
            </a:rPr>
            <a:t>Fair incentive/revenue on data exchange</a:t>
          </a:r>
          <a:br>
            <a:rPr lang="en-US" noProof="0" dirty="0">
              <a:solidFill>
                <a:schemeClr val="tx1"/>
              </a:solidFill>
            </a:rPr>
          </a:br>
          <a:endParaRPr lang="en-US" noProof="0" dirty="0">
            <a:solidFill>
              <a:schemeClr val="tx1"/>
            </a:solidFill>
          </a:endParaRPr>
        </a:p>
      </dgm:t>
    </dgm:pt>
    <dgm:pt modelId="{4E15A9B9-B449-4406-86EA-C8231DA45CFD}" type="parTrans" cxnId="{54B37B23-E369-492A-91EE-13B81D347094}">
      <dgm:prSet/>
      <dgm:spPr/>
      <dgm:t>
        <a:bodyPr/>
        <a:lstStyle/>
        <a:p>
          <a:endParaRPr lang="en-US" noProof="0" dirty="0"/>
        </a:p>
      </dgm:t>
    </dgm:pt>
    <dgm:pt modelId="{F8FEB0D8-FD8B-413B-A0D8-439703065D17}" type="sibTrans" cxnId="{54B37B23-E369-492A-91EE-13B81D347094}">
      <dgm:prSet/>
      <dgm:spPr/>
      <dgm:t>
        <a:bodyPr/>
        <a:lstStyle/>
        <a:p>
          <a:endParaRPr lang="en-US" noProof="0" dirty="0"/>
        </a:p>
      </dgm:t>
    </dgm:pt>
    <dgm:pt modelId="{9357EC82-B51C-481F-8E72-3091899E17E2}">
      <dgm:prSet phldrT="[Text]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noProof="0" dirty="0">
              <a:solidFill>
                <a:schemeClr val="tx1"/>
              </a:solidFill>
            </a:rPr>
            <a:t>Trustful and verifiable blockchain data storage</a:t>
          </a:r>
        </a:p>
      </dgm:t>
    </dgm:pt>
    <dgm:pt modelId="{E4EA4AB6-6F73-443A-8A15-C8C9ABF07E0F}" type="parTrans" cxnId="{E968A566-C968-4A91-A942-4E1EAB167BD6}">
      <dgm:prSet/>
      <dgm:spPr/>
      <dgm:t>
        <a:bodyPr/>
        <a:lstStyle/>
        <a:p>
          <a:endParaRPr lang="en-US" noProof="0" dirty="0"/>
        </a:p>
      </dgm:t>
    </dgm:pt>
    <dgm:pt modelId="{D9396FAA-42EA-490A-B91A-220E419EBFE0}" type="sibTrans" cxnId="{E968A566-C968-4A91-A942-4E1EAB167BD6}">
      <dgm:prSet/>
      <dgm:spPr/>
      <dgm:t>
        <a:bodyPr/>
        <a:lstStyle/>
        <a:p>
          <a:endParaRPr lang="en-US" noProof="0" dirty="0"/>
        </a:p>
      </dgm:t>
    </dgm:pt>
    <dgm:pt modelId="{37EA8D68-9D1A-44DB-91E4-C29E089485FB}">
      <dgm:prSet phldrT="[Text]"/>
      <dgm:spPr/>
      <dgm:t>
        <a:bodyPr/>
        <a:lstStyle/>
        <a:p>
          <a:endParaRPr lang="en-US" noProof="0" dirty="0"/>
        </a:p>
      </dgm:t>
    </dgm:pt>
    <dgm:pt modelId="{BD97C727-940E-4F61-A678-84A38FB48DF2}" type="parTrans" cxnId="{814A6BF7-FA3B-47E2-A617-D089409B5C0A}">
      <dgm:prSet/>
      <dgm:spPr/>
      <dgm:t>
        <a:bodyPr/>
        <a:lstStyle/>
        <a:p>
          <a:endParaRPr lang="en-US" noProof="0" dirty="0"/>
        </a:p>
      </dgm:t>
    </dgm:pt>
    <dgm:pt modelId="{B624A872-559E-4092-AB27-F259ADA9054E}" type="sibTrans" cxnId="{814A6BF7-FA3B-47E2-A617-D089409B5C0A}">
      <dgm:prSet/>
      <dgm:spPr/>
      <dgm:t>
        <a:bodyPr/>
        <a:lstStyle/>
        <a:p>
          <a:endParaRPr lang="en-US" noProof="0" dirty="0"/>
        </a:p>
      </dgm:t>
    </dgm:pt>
    <dgm:pt modelId="{14E388F4-47BA-404E-8140-7547779BAF95}">
      <dgm:prSet phldrT="[Text]"/>
      <dgm:spPr/>
      <dgm:t>
        <a:bodyPr/>
        <a:lstStyle/>
        <a:p>
          <a:r>
            <a:rPr lang="en-US" noProof="0" dirty="0"/>
            <a:t>More positive-annotated exposure to car drivers</a:t>
          </a:r>
          <a:br>
            <a:rPr lang="en-US" noProof="0" dirty="0"/>
          </a:br>
          <a:endParaRPr lang="en-US" noProof="0" dirty="0"/>
        </a:p>
      </dgm:t>
    </dgm:pt>
    <dgm:pt modelId="{4ADCB52E-E893-448E-B48B-FDB1DA39443A}" type="parTrans" cxnId="{62EE865A-C5DF-46FE-B21E-829A4D8BDDFD}">
      <dgm:prSet/>
      <dgm:spPr/>
      <dgm:t>
        <a:bodyPr/>
        <a:lstStyle/>
        <a:p>
          <a:endParaRPr lang="en-US" noProof="0" dirty="0"/>
        </a:p>
      </dgm:t>
    </dgm:pt>
    <dgm:pt modelId="{662497D4-3C05-4ED4-A87A-56C39710AC83}" type="sibTrans" cxnId="{62EE865A-C5DF-46FE-B21E-829A4D8BDDFD}">
      <dgm:prSet/>
      <dgm:spPr/>
      <dgm:t>
        <a:bodyPr/>
        <a:lstStyle/>
        <a:p>
          <a:endParaRPr lang="en-US" noProof="0" dirty="0"/>
        </a:p>
      </dgm:t>
    </dgm:pt>
    <dgm:pt modelId="{4B050200-EA77-4DDD-B0E8-FB4ACCDB8A5A}">
      <dgm:prSet phldrT="[Text]"/>
      <dgm:spPr>
        <a:ln>
          <a:noFill/>
        </a:ln>
      </dgm:spPr>
      <dgm:t>
        <a:bodyPr/>
        <a:lstStyle/>
        <a:p>
          <a:r>
            <a:rPr lang="en-US" noProof="0" dirty="0"/>
            <a:t>Gain as brand by offering value-adding services from innovative 3rd parties</a:t>
          </a:r>
          <a:br>
            <a:rPr lang="en-US" noProof="0" dirty="0"/>
          </a:br>
          <a:endParaRPr lang="en-US" noProof="0" dirty="0"/>
        </a:p>
      </dgm:t>
    </dgm:pt>
    <dgm:pt modelId="{A2B2E501-974A-40BF-A4E5-0E2E3E77D3E6}" type="parTrans" cxnId="{129CECA5-8DE0-456E-BD08-77E59A3EFA77}">
      <dgm:prSet/>
      <dgm:spPr/>
      <dgm:t>
        <a:bodyPr/>
        <a:lstStyle/>
        <a:p>
          <a:endParaRPr lang="de-DE"/>
        </a:p>
      </dgm:t>
    </dgm:pt>
    <dgm:pt modelId="{5DB97F43-BD24-4B70-83AA-A2CE5E40F1CB}" type="sibTrans" cxnId="{129CECA5-8DE0-456E-BD08-77E59A3EFA77}">
      <dgm:prSet/>
      <dgm:spPr/>
      <dgm:t>
        <a:bodyPr/>
        <a:lstStyle/>
        <a:p>
          <a:endParaRPr lang="de-DE"/>
        </a:p>
      </dgm:t>
    </dgm:pt>
    <dgm:pt modelId="{EF1F4A50-18C3-46CA-A446-8BA104C7D942}">
      <dgm:prSet phldrT="[Text]"/>
      <dgm:spPr>
        <a:ln>
          <a:noFill/>
        </a:ln>
      </dgm:spPr>
      <dgm:t>
        <a:bodyPr/>
        <a:lstStyle/>
        <a:p>
          <a:r>
            <a:rPr lang="en-US" noProof="0" dirty="0"/>
            <a:t>Reduce costs for collection and storing data</a:t>
          </a:r>
        </a:p>
      </dgm:t>
    </dgm:pt>
    <dgm:pt modelId="{F9126C0A-2A33-4FBF-AC4C-698DB606AB7A}" type="parTrans" cxnId="{9AF369E7-E1E3-426D-A845-3D75CDFE8AF4}">
      <dgm:prSet/>
      <dgm:spPr/>
      <dgm:t>
        <a:bodyPr/>
        <a:lstStyle/>
        <a:p>
          <a:endParaRPr lang="de-DE"/>
        </a:p>
      </dgm:t>
    </dgm:pt>
    <dgm:pt modelId="{95F97D79-FAE8-4E61-B835-023E4B545DCC}" type="sibTrans" cxnId="{9AF369E7-E1E3-426D-A845-3D75CDFE8AF4}">
      <dgm:prSet/>
      <dgm:spPr/>
      <dgm:t>
        <a:bodyPr/>
        <a:lstStyle/>
        <a:p>
          <a:endParaRPr lang="de-DE"/>
        </a:p>
      </dgm:t>
    </dgm:pt>
    <dgm:pt modelId="{F8E09016-9BF0-4BC4-A0EF-53A68021DA7F}">
      <dgm:prSet phldrT="[Text]"/>
      <dgm:spPr/>
      <dgm:t>
        <a:bodyPr/>
        <a:lstStyle/>
        <a:p>
          <a:r>
            <a:rPr lang="en-US" noProof="0" dirty="0"/>
            <a:t>Reducing costs for data acquisition</a:t>
          </a:r>
        </a:p>
      </dgm:t>
    </dgm:pt>
    <dgm:pt modelId="{661C24E0-4CBD-4D26-865B-4C6020619877}" type="parTrans" cxnId="{36575417-43C0-45D1-B6B8-7B47A02A750A}">
      <dgm:prSet/>
      <dgm:spPr/>
      <dgm:t>
        <a:bodyPr/>
        <a:lstStyle/>
        <a:p>
          <a:endParaRPr lang="de-DE"/>
        </a:p>
      </dgm:t>
    </dgm:pt>
    <dgm:pt modelId="{8AB71718-B912-48F1-8DE2-06DC05D4328E}" type="sibTrans" cxnId="{36575417-43C0-45D1-B6B8-7B47A02A750A}">
      <dgm:prSet/>
      <dgm:spPr/>
      <dgm:t>
        <a:bodyPr/>
        <a:lstStyle/>
        <a:p>
          <a:endParaRPr lang="de-DE"/>
        </a:p>
      </dgm:t>
    </dgm:pt>
    <dgm:pt modelId="{1EC31937-3CF6-4BB0-BAC9-63522914058F}" type="pres">
      <dgm:prSet presAssocID="{9694FD4D-A33F-4D0C-AF91-BCC9AD83DE35}" presName="Name0" presStyleCnt="0">
        <dgm:presLayoutVars>
          <dgm:dir/>
          <dgm:resizeHandles val="exact"/>
        </dgm:presLayoutVars>
      </dgm:prSet>
      <dgm:spPr/>
    </dgm:pt>
    <dgm:pt modelId="{3C319F89-BCC6-45B8-AF69-3C95E024E586}" type="pres">
      <dgm:prSet presAssocID="{5F98EC81-E126-44CF-99B0-78B6AF23C1CC}" presName="node" presStyleLbl="node1" presStyleIdx="0" presStyleCnt="3">
        <dgm:presLayoutVars>
          <dgm:bulletEnabled val="1"/>
        </dgm:presLayoutVars>
      </dgm:prSet>
      <dgm:spPr/>
    </dgm:pt>
    <dgm:pt modelId="{5223C068-657F-45D3-8879-8AD12B6AB816}" type="pres">
      <dgm:prSet presAssocID="{6D97C417-4BCD-4C18-8484-8AB6FCD157C4}" presName="sibTrans" presStyleCnt="0"/>
      <dgm:spPr/>
    </dgm:pt>
    <dgm:pt modelId="{11D7C706-BB9D-9846-B6AB-F2A628B4B885}" type="pres">
      <dgm:prSet presAssocID="{072F271D-B032-0040-815E-F8E11C0B1771}" presName="node" presStyleLbl="node1" presStyleIdx="1" presStyleCnt="3">
        <dgm:presLayoutVars>
          <dgm:bulletEnabled val="1"/>
        </dgm:presLayoutVars>
      </dgm:prSet>
      <dgm:spPr/>
    </dgm:pt>
    <dgm:pt modelId="{59477787-73DD-894A-B5E1-AF45E70E7528}" type="pres">
      <dgm:prSet presAssocID="{4CB9E63E-D79E-F344-BB8E-60F1C525A96D}" presName="sibTrans" presStyleCnt="0"/>
      <dgm:spPr/>
    </dgm:pt>
    <dgm:pt modelId="{7EB3FCB9-E827-45B7-B976-526983805029}" type="pres">
      <dgm:prSet presAssocID="{1CEDB9C4-1424-4AD8-876D-C1AECD4604AA}" presName="node" presStyleLbl="node1" presStyleIdx="2" presStyleCnt="3">
        <dgm:presLayoutVars>
          <dgm:bulletEnabled val="1"/>
        </dgm:presLayoutVars>
      </dgm:prSet>
      <dgm:spPr/>
    </dgm:pt>
  </dgm:ptLst>
  <dgm:cxnLst>
    <dgm:cxn modelId="{36575417-43C0-45D1-B6B8-7B47A02A750A}" srcId="{1CEDB9C4-1424-4AD8-876D-C1AECD4604AA}" destId="{F8E09016-9BF0-4BC4-A0EF-53A68021DA7F}" srcOrd="2" destOrd="0" parTransId="{661C24E0-4CBD-4D26-865B-4C6020619877}" sibTransId="{8AB71718-B912-48F1-8DE2-06DC05D4328E}"/>
    <dgm:cxn modelId="{54B37B23-E369-492A-91EE-13B81D347094}" srcId="{5F98EC81-E126-44CF-99B0-78B6AF23C1CC}" destId="{9FA7A97B-EA12-492A-9ACC-F4910FBD5762}" srcOrd="1" destOrd="0" parTransId="{4E15A9B9-B449-4406-86EA-C8231DA45CFD}" sibTransId="{F8FEB0D8-FD8B-413B-A0D8-439703065D17}"/>
    <dgm:cxn modelId="{D4FD6F2B-DBE8-451A-90DC-06CA7BE60D5D}" type="presOf" srcId="{14E388F4-47BA-404E-8140-7547779BAF95}" destId="{7EB3FCB9-E827-45B7-B976-526983805029}" srcOrd="0" destOrd="2" presId="urn:microsoft.com/office/officeart/2005/8/layout/hList6"/>
    <dgm:cxn modelId="{400ACC5D-F24B-4E29-8C42-B2488A0E4825}" type="presOf" srcId="{F93894CE-4037-4712-BF90-C141A147D2A6}" destId="{11D7C706-BB9D-9846-B6AB-F2A628B4B885}" srcOrd="0" destOrd="1" presId="urn:microsoft.com/office/officeart/2005/8/layout/hList6"/>
    <dgm:cxn modelId="{C784B442-751B-42BB-8F04-934AA54E3E52}" srcId="{9694FD4D-A33F-4D0C-AF91-BCC9AD83DE35}" destId="{5F98EC81-E126-44CF-99B0-78B6AF23C1CC}" srcOrd="0" destOrd="0" parTransId="{155A325A-5089-44FD-AD5A-8BA93E7D60B8}" sibTransId="{6D97C417-4BCD-4C18-8484-8AB6FCD157C4}"/>
    <dgm:cxn modelId="{3EEE1243-E811-4FC5-B307-E69121690C4D}" type="presOf" srcId="{9694FD4D-A33F-4D0C-AF91-BCC9AD83DE35}" destId="{1EC31937-3CF6-4BB0-BAC9-63522914058F}" srcOrd="0" destOrd="0" presId="urn:microsoft.com/office/officeart/2005/8/layout/hList6"/>
    <dgm:cxn modelId="{C8D68345-3D29-44F6-A3D1-3520CC735B8D}" type="presOf" srcId="{37EA8D68-9D1A-44DB-91E4-C29E089485FB}" destId="{7EB3FCB9-E827-45B7-B976-526983805029}" srcOrd="0" destOrd="4" presId="urn:microsoft.com/office/officeart/2005/8/layout/hList6"/>
    <dgm:cxn modelId="{E968A566-C968-4A91-A942-4E1EAB167BD6}" srcId="{5F98EC81-E126-44CF-99B0-78B6AF23C1CC}" destId="{9357EC82-B51C-481F-8E72-3091899E17E2}" srcOrd="2" destOrd="0" parTransId="{E4EA4AB6-6F73-443A-8A15-C8C9ABF07E0F}" sibTransId="{D9396FAA-42EA-490A-B91A-220E419EBFE0}"/>
    <dgm:cxn modelId="{281CD046-997B-F54A-9A69-3A4DE27B10B5}" srcId="{5F98EC81-E126-44CF-99B0-78B6AF23C1CC}" destId="{B1395309-8691-334A-B885-C2D50F63FFB1}" srcOrd="0" destOrd="0" parTransId="{6EAF7A0A-C8D0-2C4E-9FFF-8FE1DCD05034}" sibTransId="{08ADEB62-7B21-A34C-ADC0-D930950DE780}"/>
    <dgm:cxn modelId="{76F5B24C-3FD8-4D4E-B458-90E4D6D64449}" type="presOf" srcId="{4B050200-EA77-4DDD-B0E8-FB4ACCDB8A5A}" destId="{11D7C706-BB9D-9846-B6AB-F2A628B4B885}" srcOrd="0" destOrd="2" presId="urn:microsoft.com/office/officeart/2005/8/layout/hList6"/>
    <dgm:cxn modelId="{7218A054-23E0-4588-9D89-F8D501A79945}" srcId="{072F271D-B032-0040-815E-F8E11C0B1771}" destId="{F93894CE-4037-4712-BF90-C141A147D2A6}" srcOrd="0" destOrd="0" parTransId="{F1313AB2-DC7C-45CA-A939-AF953D3A3022}" sibTransId="{F7E03673-4194-4ED8-976C-3A2323310152}"/>
    <dgm:cxn modelId="{E8F16A58-1542-49A0-941A-CD7473FEA894}" type="presOf" srcId="{B1395309-8691-334A-B885-C2D50F63FFB1}" destId="{3C319F89-BCC6-45B8-AF69-3C95E024E586}" srcOrd="0" destOrd="1" presId="urn:microsoft.com/office/officeart/2005/8/layout/hList6"/>
    <dgm:cxn modelId="{62EE865A-C5DF-46FE-B21E-829A4D8BDDFD}" srcId="{1CEDB9C4-1424-4AD8-876D-C1AECD4604AA}" destId="{14E388F4-47BA-404E-8140-7547779BAF95}" srcOrd="1" destOrd="0" parTransId="{4ADCB52E-E893-448E-B48B-FDB1DA39443A}" sibTransId="{662497D4-3C05-4ED4-A87A-56C39710AC83}"/>
    <dgm:cxn modelId="{4D72168C-111B-4CA8-8DB2-9ADDDA7579C9}" type="presOf" srcId="{EF1F4A50-18C3-46CA-A446-8BA104C7D942}" destId="{11D7C706-BB9D-9846-B6AB-F2A628B4B885}" srcOrd="0" destOrd="3" presId="urn:microsoft.com/office/officeart/2005/8/layout/hList6"/>
    <dgm:cxn modelId="{F925849F-3C6D-423C-B95B-C753D08E898A}" type="presOf" srcId="{1CEDB9C4-1424-4AD8-876D-C1AECD4604AA}" destId="{7EB3FCB9-E827-45B7-B976-526983805029}" srcOrd="0" destOrd="0" presId="urn:microsoft.com/office/officeart/2005/8/layout/hList6"/>
    <dgm:cxn modelId="{129CECA5-8DE0-456E-BD08-77E59A3EFA77}" srcId="{072F271D-B032-0040-815E-F8E11C0B1771}" destId="{4B050200-EA77-4DDD-B0E8-FB4ACCDB8A5A}" srcOrd="1" destOrd="0" parTransId="{A2B2E501-974A-40BF-A4E5-0E2E3E77D3E6}" sibTransId="{5DB97F43-BD24-4B70-83AA-A2CE5E40F1CB}"/>
    <dgm:cxn modelId="{E26B58B4-9754-493D-A413-1E6211F3AF7B}" type="presOf" srcId="{072F271D-B032-0040-815E-F8E11C0B1771}" destId="{11D7C706-BB9D-9846-B6AB-F2A628B4B885}" srcOrd="0" destOrd="0" presId="urn:microsoft.com/office/officeart/2005/8/layout/hList6"/>
    <dgm:cxn modelId="{EE269ECA-D71D-4DDB-A845-BF8C6BBD5696}" type="presOf" srcId="{9357EC82-B51C-481F-8E72-3091899E17E2}" destId="{3C319F89-BCC6-45B8-AF69-3C95E024E586}" srcOrd="0" destOrd="3" presId="urn:microsoft.com/office/officeart/2005/8/layout/hList6"/>
    <dgm:cxn modelId="{462AAACD-1475-4644-B22F-16FC1C2BD775}" type="presOf" srcId="{9FA7A97B-EA12-492A-9ACC-F4910FBD5762}" destId="{3C319F89-BCC6-45B8-AF69-3C95E024E586}" srcOrd="0" destOrd="2" presId="urn:microsoft.com/office/officeart/2005/8/layout/hList6"/>
    <dgm:cxn modelId="{27D06CDA-86DE-456C-8648-64FC3B32A8C6}" srcId="{1CEDB9C4-1424-4AD8-876D-C1AECD4604AA}" destId="{F58E3C13-6D12-4247-BD93-709DF615B1E4}" srcOrd="0" destOrd="0" parTransId="{8F8C8CCF-B05B-426D-8753-B6E6B154AFDE}" sibTransId="{10CD0C89-A7B7-458D-A9B0-469527E37CAB}"/>
    <dgm:cxn modelId="{880BA0E0-70FA-4927-8AAB-0DABFAB481BB}" type="presOf" srcId="{F8E09016-9BF0-4BC4-A0EF-53A68021DA7F}" destId="{7EB3FCB9-E827-45B7-B976-526983805029}" srcOrd="0" destOrd="3" presId="urn:microsoft.com/office/officeart/2005/8/layout/hList6"/>
    <dgm:cxn modelId="{0AFEECE6-C8B6-8B43-97AD-CAC90D939457}" srcId="{9694FD4D-A33F-4D0C-AF91-BCC9AD83DE35}" destId="{072F271D-B032-0040-815E-F8E11C0B1771}" srcOrd="1" destOrd="0" parTransId="{F4ECA572-72C7-8640-B050-2494784C9A8D}" sibTransId="{4CB9E63E-D79E-F344-BB8E-60F1C525A96D}"/>
    <dgm:cxn modelId="{9AF369E7-E1E3-426D-A845-3D75CDFE8AF4}" srcId="{072F271D-B032-0040-815E-F8E11C0B1771}" destId="{EF1F4A50-18C3-46CA-A446-8BA104C7D942}" srcOrd="2" destOrd="0" parTransId="{F9126C0A-2A33-4FBF-AC4C-698DB606AB7A}" sibTransId="{95F97D79-FAE8-4E61-B835-023E4B545DCC}"/>
    <dgm:cxn modelId="{833634EA-12DF-4EF9-B8CD-A719073BFD11}" srcId="{9694FD4D-A33F-4D0C-AF91-BCC9AD83DE35}" destId="{1CEDB9C4-1424-4AD8-876D-C1AECD4604AA}" srcOrd="2" destOrd="0" parTransId="{63DD4AB9-2120-4CE4-82BB-8469FECDCFDA}" sibTransId="{B63EBC8D-12D8-45DC-8351-D92FB720A29E}"/>
    <dgm:cxn modelId="{2E95FDEB-4ADA-441D-8C81-8E3C538DF757}" type="presOf" srcId="{F58E3C13-6D12-4247-BD93-709DF615B1E4}" destId="{7EB3FCB9-E827-45B7-B976-526983805029}" srcOrd="0" destOrd="1" presId="urn:microsoft.com/office/officeart/2005/8/layout/hList6"/>
    <dgm:cxn modelId="{814A6BF7-FA3B-47E2-A617-D089409B5C0A}" srcId="{1CEDB9C4-1424-4AD8-876D-C1AECD4604AA}" destId="{37EA8D68-9D1A-44DB-91E4-C29E089485FB}" srcOrd="3" destOrd="0" parTransId="{BD97C727-940E-4F61-A678-84A38FB48DF2}" sibTransId="{B624A872-559E-4092-AB27-F259ADA9054E}"/>
    <dgm:cxn modelId="{2513BAFE-58C9-4155-B580-3A29FE0E6991}" type="presOf" srcId="{5F98EC81-E126-44CF-99B0-78B6AF23C1CC}" destId="{3C319F89-BCC6-45B8-AF69-3C95E024E586}" srcOrd="0" destOrd="0" presId="urn:microsoft.com/office/officeart/2005/8/layout/hList6"/>
    <dgm:cxn modelId="{FC3445AD-CDF8-4952-B14D-25031FD82239}" type="presParOf" srcId="{1EC31937-3CF6-4BB0-BAC9-63522914058F}" destId="{3C319F89-BCC6-45B8-AF69-3C95E024E586}" srcOrd="0" destOrd="0" presId="urn:microsoft.com/office/officeart/2005/8/layout/hList6"/>
    <dgm:cxn modelId="{33EC4468-9CAE-4F05-BC18-476A8CDE9624}" type="presParOf" srcId="{1EC31937-3CF6-4BB0-BAC9-63522914058F}" destId="{5223C068-657F-45D3-8879-8AD12B6AB816}" srcOrd="1" destOrd="0" presId="urn:microsoft.com/office/officeart/2005/8/layout/hList6"/>
    <dgm:cxn modelId="{E9227209-22DD-476E-9B50-128D66728D45}" type="presParOf" srcId="{1EC31937-3CF6-4BB0-BAC9-63522914058F}" destId="{11D7C706-BB9D-9846-B6AB-F2A628B4B885}" srcOrd="2" destOrd="0" presId="urn:microsoft.com/office/officeart/2005/8/layout/hList6"/>
    <dgm:cxn modelId="{E013B6B8-E482-4F40-8148-572192BDAF43}" type="presParOf" srcId="{1EC31937-3CF6-4BB0-BAC9-63522914058F}" destId="{59477787-73DD-894A-B5E1-AF45E70E7528}" srcOrd="3" destOrd="0" presId="urn:microsoft.com/office/officeart/2005/8/layout/hList6"/>
    <dgm:cxn modelId="{04986775-DA72-4368-81AC-D0199640451D}" type="presParOf" srcId="{1EC31937-3CF6-4BB0-BAC9-63522914058F}" destId="{7EB3FCB9-E827-45B7-B976-52698380502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10AF0-0532-49C3-A1B9-A0D2FD1B02FB}">
      <dsp:nvSpPr>
        <dsp:cNvPr id="0" name=""/>
        <dsp:cNvSpPr/>
      </dsp:nvSpPr>
      <dsp:spPr>
        <a:xfrm>
          <a:off x="1320751" y="274290"/>
          <a:ext cx="3413395" cy="3413395"/>
        </a:xfrm>
        <a:prstGeom prst="pie">
          <a:avLst>
            <a:gd name="adj1" fmla="val 16200000"/>
            <a:gd name="adj2" fmla="val 1800000"/>
          </a:avLst>
        </a:prstGeom>
        <a:solidFill>
          <a:srgbClr val="9E05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Open </a:t>
          </a:r>
          <a:r>
            <a:rPr lang="de-DE" sz="2500" kern="1200" dirty="0" err="1"/>
            <a:t>car</a:t>
          </a:r>
          <a:r>
            <a:rPr lang="de-DE" sz="2500" kern="1200" dirty="0"/>
            <a:t> </a:t>
          </a:r>
          <a:r>
            <a:rPr lang="de-DE" sz="2500" kern="1200" dirty="0" err="1"/>
            <a:t>data</a:t>
          </a:r>
          <a:r>
            <a:rPr lang="de-DE" sz="2500" kern="1200" dirty="0"/>
            <a:t> </a:t>
          </a:r>
          <a:r>
            <a:rPr lang="de-DE" sz="2500" kern="1200" dirty="0" err="1"/>
            <a:t>cloud</a:t>
          </a:r>
          <a:endParaRPr lang="de-DE" sz="2500" kern="1200" dirty="0"/>
        </a:p>
      </dsp:txBody>
      <dsp:txXfrm>
        <a:off x="3176582" y="904143"/>
        <a:ext cx="1158116" cy="1137798"/>
      </dsp:txXfrm>
    </dsp:sp>
    <dsp:sp modelId="{2C2E8283-1E49-447D-BA2C-0A2A840252A8}">
      <dsp:nvSpPr>
        <dsp:cNvPr id="0" name=""/>
        <dsp:cNvSpPr/>
      </dsp:nvSpPr>
      <dsp:spPr>
        <a:xfrm>
          <a:off x="1144799" y="375879"/>
          <a:ext cx="3413395" cy="3413395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 </a:t>
          </a:r>
        </a:p>
      </dsp:txBody>
      <dsp:txXfrm>
        <a:off x="2079419" y="2529569"/>
        <a:ext cx="1544155" cy="1056527"/>
      </dsp:txXfrm>
    </dsp:sp>
    <dsp:sp modelId="{32C2B6C9-D4CB-41F2-8E28-B541D8D9E903}">
      <dsp:nvSpPr>
        <dsp:cNvPr id="0" name=""/>
        <dsp:cNvSpPr/>
      </dsp:nvSpPr>
      <dsp:spPr>
        <a:xfrm>
          <a:off x="1144799" y="375879"/>
          <a:ext cx="3413395" cy="3413395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Car </a:t>
          </a:r>
          <a:r>
            <a:rPr lang="de-DE" sz="2500" kern="1200" dirty="0" err="1"/>
            <a:t>driver</a:t>
          </a:r>
          <a:endParaRPr lang="de-DE" sz="2500" kern="1200" dirty="0"/>
        </a:p>
      </dsp:txBody>
      <dsp:txXfrm>
        <a:off x="1510520" y="1046368"/>
        <a:ext cx="1158116" cy="1137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19F89-BCC6-45B8-AF69-3C95E024E586}">
      <dsp:nvSpPr>
        <dsp:cNvPr id="0" name=""/>
        <dsp:cNvSpPr/>
      </dsp:nvSpPr>
      <dsp:spPr>
        <a:xfrm rot="16200000">
          <a:off x="-1369455" y="1370743"/>
          <a:ext cx="6092457" cy="3350969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6401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>
              <a:solidFill>
                <a:schemeClr val="accent5">
                  <a:lumMod val="75000"/>
                </a:schemeClr>
              </a:solidFill>
            </a:rPr>
            <a:t>Car driver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noProof="0" dirty="0">
              <a:solidFill>
                <a:schemeClr val="tx1"/>
              </a:solidFill>
            </a:rPr>
            <a:t>Flexible control and ownership of car data</a:t>
          </a:r>
          <a:br>
            <a:rPr lang="en-US" sz="2000" kern="1200" noProof="0" dirty="0">
              <a:solidFill>
                <a:schemeClr val="tx1"/>
              </a:solidFill>
            </a:rPr>
          </a:br>
          <a:endParaRPr lang="en-US" sz="2000" kern="1200" noProof="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noProof="0" dirty="0">
              <a:solidFill>
                <a:schemeClr val="tx1"/>
              </a:solidFill>
            </a:rPr>
            <a:t>Fair incentive/revenue on data exchange</a:t>
          </a:r>
          <a:br>
            <a:rPr lang="en-US" sz="2000" kern="1200" noProof="0" dirty="0">
              <a:solidFill>
                <a:schemeClr val="tx1"/>
              </a:solidFill>
            </a:rPr>
          </a:br>
          <a:endParaRPr lang="en-US" sz="2000" kern="1200" noProof="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noProof="0" dirty="0">
              <a:solidFill>
                <a:schemeClr val="tx1"/>
              </a:solidFill>
            </a:rPr>
            <a:t>Trustful and verifiable blockchain data storage</a:t>
          </a:r>
        </a:p>
      </dsp:txBody>
      <dsp:txXfrm rot="5400000">
        <a:off x="1289" y="1218490"/>
        <a:ext cx="3350969" cy="3655475"/>
      </dsp:txXfrm>
    </dsp:sp>
    <dsp:sp modelId="{11D7C706-BB9D-9846-B6AB-F2A628B4B885}">
      <dsp:nvSpPr>
        <dsp:cNvPr id="0" name=""/>
        <dsp:cNvSpPr/>
      </dsp:nvSpPr>
      <dsp:spPr>
        <a:xfrm rot="16200000">
          <a:off x="2232837" y="1370743"/>
          <a:ext cx="6092457" cy="3350969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6401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>
              <a:solidFill>
                <a:srgbClr val="9E052B"/>
              </a:solidFill>
            </a:rPr>
            <a:t>Car manufacturer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Become leader in tech- &amp; data-driven car industry</a:t>
          </a:r>
          <a:br>
            <a:rPr lang="en-US" sz="2000" kern="1200" noProof="0" dirty="0"/>
          </a:br>
          <a:endParaRPr lang="en-US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Gain as brand by offering value-adding services from innovative 3rd parties</a:t>
          </a:r>
          <a:br>
            <a:rPr lang="en-US" sz="2000" kern="1200" noProof="0" dirty="0"/>
          </a:br>
          <a:endParaRPr lang="en-US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Reduce costs for collection and storing data</a:t>
          </a:r>
        </a:p>
      </dsp:txBody>
      <dsp:txXfrm rot="5400000">
        <a:off x="3603581" y="1218490"/>
        <a:ext cx="3350969" cy="3655475"/>
      </dsp:txXfrm>
    </dsp:sp>
    <dsp:sp modelId="{7EB3FCB9-E827-45B7-B976-526983805029}">
      <dsp:nvSpPr>
        <dsp:cNvPr id="0" name=""/>
        <dsp:cNvSpPr/>
      </dsp:nvSpPr>
      <dsp:spPr>
        <a:xfrm rot="16200000">
          <a:off x="5835129" y="1370743"/>
          <a:ext cx="6092457" cy="3350969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6401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>
              <a:solidFill>
                <a:srgbClr val="00CC99"/>
              </a:solidFill>
            </a:rPr>
            <a:t>3rd parties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Flexible, open &amp; user-approved access to specific car data</a:t>
          </a:r>
          <a:br>
            <a:rPr lang="en-US" sz="2000" kern="1200" noProof="0" dirty="0"/>
          </a:br>
          <a:endParaRPr lang="en-US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More positive-annotated exposure to car drivers</a:t>
          </a:r>
          <a:br>
            <a:rPr lang="en-US" sz="2000" kern="1200" noProof="0" dirty="0"/>
          </a:br>
          <a:endParaRPr lang="en-US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Reducing costs for data acquisition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noProof="0" dirty="0"/>
        </a:p>
      </dsp:txBody>
      <dsp:txXfrm rot="5400000">
        <a:off x="7205873" y="1218490"/>
        <a:ext cx="3350969" cy="3655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D1757-F9CB-3440-A42F-94B0BBA24733}" type="datetimeFigureOut">
              <a:rPr lang="de-DE" smtClean="0"/>
              <a:t>11.06.2017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7808B-0308-7C4A-8DCE-EF34EED73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41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C884D-2AF5-46AB-B9A0-EE2D4CC81A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8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31FBC-9EE5-CE4D-A781-1B66C313F890}" type="datetime1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ITP 2017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50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576B-B98B-8A49-92A7-E32C26D60CB3}" type="datetime1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© ITP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84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DE77-A003-904F-91DE-B5C0D787DF0C}" type="datetime1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© ITP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07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FB93-BDB9-E940-B7F9-15EFEB0ECB63}" type="datetime1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ITP 2017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93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D3B9-33AD-9C46-A89C-51BFF7AD000D}" type="datetime1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© ITP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82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087E-E2FD-6F4A-89B5-2E4D2D2062D2}" type="datetime1">
              <a:rPr lang="de-DE" smtClean="0"/>
              <a:t>11.06.2017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© ITP 2017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71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9A21F-AD2B-7547-86C5-A66B1AF1DAF1}" type="datetime1">
              <a:rPr lang="de-DE" smtClean="0"/>
              <a:t>11.06.2017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© ITP 2017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88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2EEE-1386-B148-9E97-448DD0E31641}" type="datetime1">
              <a:rPr lang="de-DE" smtClean="0"/>
              <a:t>11.06.2017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© ITP 2017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2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DD38-F648-CE46-9AFF-3E2098677D12}" type="datetime1">
              <a:rPr lang="de-DE" smtClean="0"/>
              <a:t>11.06.2017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© ITP 2017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98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FD7C-7A8C-1E43-BB3A-441BA6AC4FBD}" type="datetime1">
              <a:rPr lang="de-DE" smtClean="0"/>
              <a:t>11.06.2017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© ITP 2017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68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431-9F51-E84B-8BB9-6FE37018A676}" type="datetime1">
              <a:rPr lang="de-DE" smtClean="0"/>
              <a:t>11.06.2017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© ITP 2017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63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FAF32-133B-8846-B221-44EF76F4608A}" type="datetime1">
              <a:rPr lang="de-DE" smtClean="0"/>
              <a:t>11.06.2017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© ITP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2EDB4-E3D0-1348-9B1D-94BABA0D7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926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4" y="-161925"/>
            <a:ext cx="12234863" cy="722947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0" name="Gruppieren 49"/>
          <p:cNvGrpSpPr/>
          <p:nvPr/>
        </p:nvGrpSpPr>
        <p:grpSpPr>
          <a:xfrm>
            <a:off x="4312208" y="1645208"/>
            <a:ext cx="3567585" cy="3567585"/>
            <a:chOff x="4312208" y="1645208"/>
            <a:chExt cx="3567585" cy="3567585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4312208" y="1645208"/>
              <a:ext cx="3567585" cy="3567585"/>
              <a:chOff x="3897746" y="1964293"/>
              <a:chExt cx="3567585" cy="3567585"/>
            </a:xfrm>
          </p:grpSpPr>
          <p:grpSp>
            <p:nvGrpSpPr>
              <p:cNvPr id="16" name="Gruppieren 15"/>
              <p:cNvGrpSpPr/>
              <p:nvPr/>
            </p:nvGrpSpPr>
            <p:grpSpPr>
              <a:xfrm>
                <a:off x="3897746" y="1964293"/>
                <a:ext cx="3567585" cy="3567585"/>
                <a:chOff x="3897746" y="1964293"/>
                <a:chExt cx="3567585" cy="3567585"/>
              </a:xfrm>
            </p:grpSpPr>
            <p:sp>
              <p:nvSpPr>
                <p:cNvPr id="6" name="Kreis: nicht ausgefüllt 5"/>
                <p:cNvSpPr>
                  <a:spLocks noChangeAspect="1"/>
                </p:cNvSpPr>
                <p:nvPr/>
              </p:nvSpPr>
              <p:spPr>
                <a:xfrm>
                  <a:off x="3897746" y="1964293"/>
                  <a:ext cx="3567585" cy="3567585"/>
                </a:xfrm>
                <a:prstGeom prst="donut">
                  <a:avLst>
                    <a:gd name="adj" fmla="val 11779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Flussdiagramm: Manuelle Verarbeitung 6"/>
                <p:cNvSpPr/>
                <p:nvPr/>
              </p:nvSpPr>
              <p:spPr>
                <a:xfrm flipV="1">
                  <a:off x="5469102" y="496916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8" name="Flussdiagramm: Manuelle Verarbeitung 7"/>
                <p:cNvSpPr/>
                <p:nvPr/>
              </p:nvSpPr>
              <p:spPr>
                <a:xfrm rot="16200000" flipV="1">
                  <a:off x="6757575" y="367419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9" name="Flussdiagramm: Manuelle Verarbeitung 8"/>
                <p:cNvSpPr/>
                <p:nvPr/>
              </p:nvSpPr>
              <p:spPr>
                <a:xfrm rot="5400000" flipH="1" flipV="1">
                  <a:off x="4176012" y="367419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sp>
            <p:nvSpPr>
              <p:cNvPr id="11" name="Rechteck: obere Ecken abgeschnitten 10"/>
              <p:cNvSpPr/>
              <p:nvPr/>
            </p:nvSpPr>
            <p:spPr>
              <a:xfrm flipV="1">
                <a:off x="4619944" y="3363373"/>
                <a:ext cx="2123189" cy="1485719"/>
              </a:xfrm>
              <a:custGeom>
                <a:avLst/>
                <a:gdLst>
                  <a:gd name="connsiteX0" fmla="*/ 717774 w 2104716"/>
                  <a:gd name="connsiteY0" fmla="*/ 0 h 1435548"/>
                  <a:gd name="connsiteX1" fmla="*/ 1386942 w 2104716"/>
                  <a:gd name="connsiteY1" fmla="*/ 0 h 1435548"/>
                  <a:gd name="connsiteX2" fmla="*/ 2104716 w 2104716"/>
                  <a:gd name="connsiteY2" fmla="*/ 717774 h 1435548"/>
                  <a:gd name="connsiteX3" fmla="*/ 2104716 w 2104716"/>
                  <a:gd name="connsiteY3" fmla="*/ 1181958 h 1435548"/>
                  <a:gd name="connsiteX4" fmla="*/ 1851126 w 2104716"/>
                  <a:gd name="connsiteY4" fmla="*/ 1435548 h 1435548"/>
                  <a:gd name="connsiteX5" fmla="*/ 253590 w 2104716"/>
                  <a:gd name="connsiteY5" fmla="*/ 1435548 h 1435548"/>
                  <a:gd name="connsiteX6" fmla="*/ 0 w 2104716"/>
                  <a:gd name="connsiteY6" fmla="*/ 1181958 h 1435548"/>
                  <a:gd name="connsiteX7" fmla="*/ 0 w 2104716"/>
                  <a:gd name="connsiteY7" fmla="*/ 717774 h 1435548"/>
                  <a:gd name="connsiteX8" fmla="*/ 717774 w 2104716"/>
                  <a:gd name="connsiteY8" fmla="*/ 0 h 1435548"/>
                  <a:gd name="connsiteX0" fmla="*/ 717774 w 2104716"/>
                  <a:gd name="connsiteY0" fmla="*/ 0 h 1467246"/>
                  <a:gd name="connsiteX1" fmla="*/ 1386942 w 2104716"/>
                  <a:gd name="connsiteY1" fmla="*/ 0 h 1467246"/>
                  <a:gd name="connsiteX2" fmla="*/ 2104716 w 2104716"/>
                  <a:gd name="connsiteY2" fmla="*/ 717774 h 1467246"/>
                  <a:gd name="connsiteX3" fmla="*/ 2104716 w 2104716"/>
                  <a:gd name="connsiteY3" fmla="*/ 1181958 h 1467246"/>
                  <a:gd name="connsiteX4" fmla="*/ 1851126 w 2104716"/>
                  <a:gd name="connsiteY4" fmla="*/ 1435548 h 1467246"/>
                  <a:gd name="connsiteX5" fmla="*/ 253590 w 2104716"/>
                  <a:gd name="connsiteY5" fmla="*/ 1435548 h 1467246"/>
                  <a:gd name="connsiteX6" fmla="*/ 0 w 2104716"/>
                  <a:gd name="connsiteY6" fmla="*/ 1181958 h 1467246"/>
                  <a:gd name="connsiteX7" fmla="*/ 0 w 2104716"/>
                  <a:gd name="connsiteY7" fmla="*/ 717774 h 1467246"/>
                  <a:gd name="connsiteX8" fmla="*/ 717774 w 2104716"/>
                  <a:gd name="connsiteY8" fmla="*/ 0 h 1467246"/>
                  <a:gd name="connsiteX0" fmla="*/ 717774 w 2104716"/>
                  <a:gd name="connsiteY0" fmla="*/ 9236 h 1476482"/>
                  <a:gd name="connsiteX1" fmla="*/ 1202214 w 2104716"/>
                  <a:gd name="connsiteY1" fmla="*/ 0 h 1476482"/>
                  <a:gd name="connsiteX2" fmla="*/ 2104716 w 2104716"/>
                  <a:gd name="connsiteY2" fmla="*/ 727010 h 1476482"/>
                  <a:gd name="connsiteX3" fmla="*/ 2104716 w 2104716"/>
                  <a:gd name="connsiteY3" fmla="*/ 1191194 h 1476482"/>
                  <a:gd name="connsiteX4" fmla="*/ 1851126 w 2104716"/>
                  <a:gd name="connsiteY4" fmla="*/ 1444784 h 1476482"/>
                  <a:gd name="connsiteX5" fmla="*/ 253590 w 2104716"/>
                  <a:gd name="connsiteY5" fmla="*/ 1444784 h 1476482"/>
                  <a:gd name="connsiteX6" fmla="*/ 0 w 2104716"/>
                  <a:gd name="connsiteY6" fmla="*/ 1191194 h 1476482"/>
                  <a:gd name="connsiteX7" fmla="*/ 0 w 2104716"/>
                  <a:gd name="connsiteY7" fmla="*/ 727010 h 1476482"/>
                  <a:gd name="connsiteX8" fmla="*/ 717774 w 2104716"/>
                  <a:gd name="connsiteY8" fmla="*/ 9236 h 1476482"/>
                  <a:gd name="connsiteX0" fmla="*/ 717774 w 2113952"/>
                  <a:gd name="connsiteY0" fmla="*/ 9236 h 1476482"/>
                  <a:gd name="connsiteX1" fmla="*/ 1202214 w 2113952"/>
                  <a:gd name="connsiteY1" fmla="*/ 0 h 1476482"/>
                  <a:gd name="connsiteX2" fmla="*/ 2113952 w 2113952"/>
                  <a:gd name="connsiteY2" fmla="*/ 939446 h 1476482"/>
                  <a:gd name="connsiteX3" fmla="*/ 2104716 w 2113952"/>
                  <a:gd name="connsiteY3" fmla="*/ 1191194 h 1476482"/>
                  <a:gd name="connsiteX4" fmla="*/ 1851126 w 2113952"/>
                  <a:gd name="connsiteY4" fmla="*/ 1444784 h 1476482"/>
                  <a:gd name="connsiteX5" fmla="*/ 253590 w 2113952"/>
                  <a:gd name="connsiteY5" fmla="*/ 1444784 h 1476482"/>
                  <a:gd name="connsiteX6" fmla="*/ 0 w 2113952"/>
                  <a:gd name="connsiteY6" fmla="*/ 1191194 h 1476482"/>
                  <a:gd name="connsiteX7" fmla="*/ 0 w 2113952"/>
                  <a:gd name="connsiteY7" fmla="*/ 727010 h 1476482"/>
                  <a:gd name="connsiteX8" fmla="*/ 717774 w 2113952"/>
                  <a:gd name="connsiteY8" fmla="*/ 9236 h 1476482"/>
                  <a:gd name="connsiteX0" fmla="*/ 911738 w 2113952"/>
                  <a:gd name="connsiteY0" fmla="*/ 0 h 1485719"/>
                  <a:gd name="connsiteX1" fmla="*/ 1202214 w 2113952"/>
                  <a:gd name="connsiteY1" fmla="*/ 9237 h 1485719"/>
                  <a:gd name="connsiteX2" fmla="*/ 2113952 w 2113952"/>
                  <a:gd name="connsiteY2" fmla="*/ 948683 h 1485719"/>
                  <a:gd name="connsiteX3" fmla="*/ 2104716 w 2113952"/>
                  <a:gd name="connsiteY3" fmla="*/ 1200431 h 1485719"/>
                  <a:gd name="connsiteX4" fmla="*/ 1851126 w 2113952"/>
                  <a:gd name="connsiteY4" fmla="*/ 1454021 h 1485719"/>
                  <a:gd name="connsiteX5" fmla="*/ 253590 w 2113952"/>
                  <a:gd name="connsiteY5" fmla="*/ 1454021 h 1485719"/>
                  <a:gd name="connsiteX6" fmla="*/ 0 w 2113952"/>
                  <a:gd name="connsiteY6" fmla="*/ 1200431 h 1485719"/>
                  <a:gd name="connsiteX7" fmla="*/ 0 w 2113952"/>
                  <a:gd name="connsiteY7" fmla="*/ 736247 h 1485719"/>
                  <a:gd name="connsiteX8" fmla="*/ 911738 w 2113952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3189" h="1485719">
                    <a:moveTo>
                      <a:pt x="920975" y="0"/>
                    </a:moveTo>
                    <a:lnTo>
                      <a:pt x="1211451" y="9237"/>
                    </a:lnTo>
                    <a:cubicBezTo>
                      <a:pt x="1411820" y="167351"/>
                      <a:pt x="1972772" y="750151"/>
                      <a:pt x="2123189" y="948683"/>
                    </a:cubicBezTo>
                    <a:lnTo>
                      <a:pt x="2113953" y="1200431"/>
                    </a:lnTo>
                    <a:lnTo>
                      <a:pt x="1860363" y="1454021"/>
                    </a:lnTo>
                    <a:cubicBezTo>
                      <a:pt x="1551842" y="1496286"/>
                      <a:pt x="571348" y="1496286"/>
                      <a:pt x="262827" y="1454021"/>
                    </a:cubicBezTo>
                    <a:lnTo>
                      <a:pt x="9237" y="1200431"/>
                    </a:lnTo>
                    <a:lnTo>
                      <a:pt x="0" y="967156"/>
                    </a:lnTo>
                    <a:cubicBezTo>
                      <a:pt x="151956" y="767084"/>
                      <a:pt x="719067" y="159653"/>
                      <a:pt x="92097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5224338" y="3503321"/>
                <a:ext cx="914400" cy="914400"/>
              </a:xfrm>
              <a:prstGeom prst="ellipse">
                <a:avLst/>
              </a:prstGeom>
              <a:solidFill>
                <a:srgbClr val="9E052B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36" name="Gruppieren 35"/>
            <p:cNvGrpSpPr/>
            <p:nvPr/>
          </p:nvGrpSpPr>
          <p:grpSpPr>
            <a:xfrm>
              <a:off x="5762655" y="1726771"/>
              <a:ext cx="657453" cy="288000"/>
              <a:chOff x="5762655" y="1726771"/>
              <a:chExt cx="657453" cy="288000"/>
            </a:xfrm>
          </p:grpSpPr>
          <p:sp>
            <p:nvSpPr>
              <p:cNvPr id="30" name="Rechteck: abgerundete Ecken 29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2" name="Rechteck: abgerundete Ecken 31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9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37" name="Gruppieren 36"/>
            <p:cNvGrpSpPr/>
            <p:nvPr/>
          </p:nvGrpSpPr>
          <p:grpSpPr>
            <a:xfrm rot="8100000">
              <a:off x="6855698" y="4386007"/>
              <a:ext cx="657453" cy="288000"/>
              <a:chOff x="5762655" y="1726771"/>
              <a:chExt cx="657453" cy="288000"/>
            </a:xfrm>
          </p:grpSpPr>
          <p:sp>
            <p:nvSpPr>
              <p:cNvPr id="38" name="Rechteck: abgerundete Ecken 37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9" name="Rechteck: abgerundete Ecken 38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0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41" name="Gruppieren 40"/>
            <p:cNvGrpSpPr/>
            <p:nvPr/>
          </p:nvGrpSpPr>
          <p:grpSpPr>
            <a:xfrm rot="13500000" flipH="1">
              <a:off x="4681698" y="4384893"/>
              <a:ext cx="657453" cy="288000"/>
              <a:chOff x="5762655" y="1726771"/>
              <a:chExt cx="657453" cy="288000"/>
            </a:xfrm>
          </p:grpSpPr>
          <p:sp>
            <p:nvSpPr>
              <p:cNvPr id="42" name="Rechteck: abgerundete Ecken 41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3" name="Rechteck: abgerundete Ecken 42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4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45" name="Textfeld 44"/>
            <p:cNvSpPr txBox="1"/>
            <p:nvPr/>
          </p:nvSpPr>
          <p:spPr>
            <a:xfrm>
              <a:off x="4969890" y="2721861"/>
              <a:ext cx="24029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9E052B"/>
                  </a:solidFill>
                  <a:latin typeface="Eras Bold ITC" panose="020B0907030504020204" pitchFamily="34" charset="0"/>
                </a:rPr>
                <a:t>Open Car Data Cloud</a:t>
              </a:r>
            </a:p>
          </p:txBody>
        </p:sp>
        <p:pic>
          <p:nvPicPr>
            <p:cNvPr id="47" name="Grafik 46" descr="Benutzer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73072" y="3185104"/>
              <a:ext cx="836617" cy="836617"/>
            </a:xfrm>
            <a:prstGeom prst="rect">
              <a:avLst/>
            </a:prstGeom>
          </p:spPr>
        </p:pic>
      </p:grpSp>
      <p:pic>
        <p:nvPicPr>
          <p:cNvPr id="27" name="44a786d5-b046-4438-b663-fafef67d4397" descr="C8CBF203-86B8-4E2B-ADCF-312058CB5DDC@frit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746" y="6167231"/>
            <a:ext cx="7175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244" y="6151733"/>
            <a:ext cx="223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9E052B"/>
                </a:solidFill>
              </a:rPr>
              <a:t>Dr. Martin Berger</a:t>
            </a:r>
            <a:br>
              <a:rPr lang="de-DE" b="1" dirty="0">
                <a:solidFill>
                  <a:srgbClr val="9E052B"/>
                </a:solidFill>
              </a:rPr>
            </a:br>
            <a:r>
              <a:rPr lang="de-DE" b="1" dirty="0">
                <a:solidFill>
                  <a:srgbClr val="9E052B"/>
                </a:solidFill>
              </a:rPr>
              <a:t>Dr. Andreas </a:t>
            </a:r>
            <a:r>
              <a:rPr lang="de-DE" b="1" dirty="0" err="1">
                <a:solidFill>
                  <a:srgbClr val="9E052B"/>
                </a:solidFill>
              </a:rPr>
              <a:t>Szinovatz</a:t>
            </a:r>
            <a:endParaRPr lang="de-DE" b="1" dirty="0">
              <a:solidFill>
                <a:srgbClr val="9E0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32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Architecture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ITP 2017</a:t>
            </a:r>
          </a:p>
        </p:txBody>
      </p:sp>
      <p:sp>
        <p:nvSpPr>
          <p:cNvPr id="27" name="Fußzeilenplatzhalter 3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ITP 2017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3DAAF56-F29C-4179-B3B5-99FD8E48FD57}"/>
              </a:ext>
            </a:extLst>
          </p:cNvPr>
          <p:cNvGrpSpPr/>
          <p:nvPr/>
        </p:nvGrpSpPr>
        <p:grpSpPr>
          <a:xfrm>
            <a:off x="499322" y="1612136"/>
            <a:ext cx="11193356" cy="4317821"/>
            <a:chOff x="518019" y="1612136"/>
            <a:chExt cx="11193356" cy="4317821"/>
          </a:xfrm>
        </p:grpSpPr>
        <p:grpSp>
          <p:nvGrpSpPr>
            <p:cNvPr id="159" name="Gruppieren 158"/>
            <p:cNvGrpSpPr/>
            <p:nvPr/>
          </p:nvGrpSpPr>
          <p:grpSpPr>
            <a:xfrm>
              <a:off x="3780440" y="1612136"/>
              <a:ext cx="2304817" cy="4222871"/>
              <a:chOff x="3555852" y="1612136"/>
              <a:chExt cx="2304817" cy="4222871"/>
            </a:xfrm>
          </p:grpSpPr>
          <p:sp>
            <p:nvSpPr>
              <p:cNvPr id="81" name="Rechteck 80"/>
              <p:cNvSpPr/>
              <p:nvPr/>
            </p:nvSpPr>
            <p:spPr>
              <a:xfrm>
                <a:off x="3555852" y="1612136"/>
                <a:ext cx="2304817" cy="422287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de-DE" sz="1400" dirty="0">
                    <a:solidFill>
                      <a:schemeClr val="accent1"/>
                    </a:solidFill>
                  </a:rPr>
                  <a:t>Open Car Data Cloud</a:t>
                </a:r>
              </a:p>
            </p:txBody>
          </p:sp>
          <p:sp>
            <p:nvSpPr>
              <p:cNvPr id="70" name="Rechteck 69"/>
              <p:cNvSpPr/>
              <p:nvPr/>
            </p:nvSpPr>
            <p:spPr>
              <a:xfrm>
                <a:off x="3685631" y="2060748"/>
                <a:ext cx="2029674" cy="124697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sz="1050" dirty="0">
                    <a:solidFill>
                      <a:schemeClr val="accent1">
                        <a:lumMod val="50000"/>
                      </a:schemeClr>
                    </a:solidFill>
                  </a:rPr>
                  <a:t>Self Service</a:t>
                </a:r>
                <a:br>
                  <a:rPr lang="en-US" sz="1050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en-US" sz="1050" dirty="0">
                    <a:solidFill>
                      <a:schemeClr val="accent1">
                        <a:lumMod val="50000"/>
                      </a:schemeClr>
                    </a:solidFill>
                  </a:rPr>
                  <a:t>(Car Dashboard/App/Web)</a:t>
                </a:r>
              </a:p>
            </p:txBody>
          </p:sp>
          <p:sp>
            <p:nvSpPr>
              <p:cNvPr id="153" name="Rechteck 152"/>
              <p:cNvSpPr/>
              <p:nvPr/>
            </p:nvSpPr>
            <p:spPr>
              <a:xfrm>
                <a:off x="3832847" y="2468868"/>
                <a:ext cx="1707195" cy="37444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accent1">
                        <a:lumMod val="50000"/>
                      </a:schemeClr>
                    </a:solidFill>
                  </a:rPr>
                  <a:t>Grant View Permissions to 3</a:t>
                </a:r>
                <a:r>
                  <a:rPr lang="en-US" sz="1000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rd</a:t>
                </a:r>
                <a:r>
                  <a:rPr lang="en-US" sz="1000" dirty="0">
                    <a:solidFill>
                      <a:schemeClr val="accent1">
                        <a:lumMod val="50000"/>
                      </a:schemeClr>
                    </a:solidFill>
                  </a:rPr>
                  <a:t>-Parties</a:t>
                </a:r>
              </a:p>
            </p:txBody>
          </p:sp>
          <p:sp>
            <p:nvSpPr>
              <p:cNvPr id="154" name="Rechteck 153"/>
              <p:cNvSpPr/>
              <p:nvPr/>
            </p:nvSpPr>
            <p:spPr>
              <a:xfrm>
                <a:off x="3832847" y="2879714"/>
                <a:ext cx="1707195" cy="3516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accent1">
                        <a:lumMod val="50000"/>
                      </a:schemeClr>
                    </a:solidFill>
                  </a:rPr>
                  <a:t>Define Aggregation Rules </a:t>
                </a:r>
              </a:p>
            </p:txBody>
          </p:sp>
        </p:grpSp>
        <p:cxnSp>
          <p:nvCxnSpPr>
            <p:cNvPr id="35" name="Gerade Verbindung mit Pfeil 34"/>
            <p:cNvCxnSpPr>
              <a:cxnSpLocks/>
              <a:stCxn id="85" idx="4"/>
              <a:endCxn id="54" idx="1"/>
            </p:cNvCxnSpPr>
            <p:nvPr/>
          </p:nvCxnSpPr>
          <p:spPr>
            <a:xfrm flipV="1">
              <a:off x="7690398" y="3670782"/>
              <a:ext cx="306029" cy="1073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>
              <a:cxnSpLocks/>
              <a:endCxn id="68" idx="1"/>
            </p:cNvCxnSpPr>
            <p:nvPr/>
          </p:nvCxnSpPr>
          <p:spPr>
            <a:xfrm flipV="1">
              <a:off x="5939893" y="2193578"/>
              <a:ext cx="2056534" cy="142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>
              <a:cxnSpLocks/>
              <a:stCxn id="41" idx="4"/>
              <a:endCxn id="72" idx="1"/>
            </p:cNvCxnSpPr>
            <p:nvPr/>
          </p:nvCxnSpPr>
          <p:spPr>
            <a:xfrm flipV="1">
              <a:off x="7686332" y="5313664"/>
              <a:ext cx="310095" cy="1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>
              <a:cxnSpLocks/>
              <a:stCxn id="53" idx="3"/>
              <a:endCxn id="38" idx="2"/>
            </p:cNvCxnSpPr>
            <p:nvPr/>
          </p:nvCxnSpPr>
          <p:spPr>
            <a:xfrm flipV="1">
              <a:off x="3259059" y="4504049"/>
              <a:ext cx="1244637" cy="2118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/>
            <p:cNvSpPr txBox="1"/>
            <p:nvPr/>
          </p:nvSpPr>
          <p:spPr>
            <a:xfrm>
              <a:off x="10654164" y="4120754"/>
              <a:ext cx="790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Insurance</a:t>
              </a:r>
            </a:p>
          </p:txBody>
        </p:sp>
        <p:cxnSp>
          <p:nvCxnSpPr>
            <p:cNvPr id="78" name="Gerade Verbindung mit Pfeil 77"/>
            <p:cNvCxnSpPr>
              <a:cxnSpLocks/>
              <a:stCxn id="19" idx="3"/>
            </p:cNvCxnSpPr>
            <p:nvPr/>
          </p:nvCxnSpPr>
          <p:spPr>
            <a:xfrm flipV="1">
              <a:off x="10205315" y="3670782"/>
              <a:ext cx="451464" cy="626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Dokument 18"/>
            <p:cNvSpPr/>
            <p:nvPr/>
          </p:nvSpPr>
          <p:spPr>
            <a:xfrm>
              <a:off x="9324582" y="3421408"/>
              <a:ext cx="880733" cy="511271"/>
            </a:xfrm>
            <a:prstGeom prst="flowChartDocumen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DedicatedData</a:t>
              </a:r>
            </a:p>
          </p:txBody>
        </p:sp>
        <p:sp>
          <p:nvSpPr>
            <p:cNvPr id="54" name="Rechteck 53"/>
            <p:cNvSpPr/>
            <p:nvPr/>
          </p:nvSpPr>
          <p:spPr>
            <a:xfrm>
              <a:off x="7996427" y="3508176"/>
              <a:ext cx="1074207" cy="32521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Decryption</a:t>
              </a: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76" name="Gerade Verbindung mit Pfeil 75"/>
            <p:cNvCxnSpPr>
              <a:cxnSpLocks/>
              <a:stCxn id="54" idx="3"/>
              <a:endCxn id="19" idx="1"/>
            </p:cNvCxnSpPr>
            <p:nvPr/>
          </p:nvCxnSpPr>
          <p:spPr>
            <a:xfrm>
              <a:off x="9070634" y="3670782"/>
              <a:ext cx="253948" cy="626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/>
            <p:cNvSpPr txBox="1"/>
            <p:nvPr/>
          </p:nvSpPr>
          <p:spPr>
            <a:xfrm>
              <a:off x="10430511" y="5652958"/>
              <a:ext cx="12808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Car manufacturer</a:t>
              </a:r>
            </a:p>
          </p:txBody>
        </p:sp>
        <p:cxnSp>
          <p:nvCxnSpPr>
            <p:cNvPr id="82" name="Gerade Verbindung mit Pfeil 81"/>
            <p:cNvCxnSpPr>
              <a:cxnSpLocks/>
              <a:stCxn id="58" idx="3"/>
            </p:cNvCxnSpPr>
            <p:nvPr/>
          </p:nvCxnSpPr>
          <p:spPr>
            <a:xfrm>
              <a:off x="10211905" y="5313665"/>
              <a:ext cx="407885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Dokument 57"/>
            <p:cNvSpPr/>
            <p:nvPr/>
          </p:nvSpPr>
          <p:spPr>
            <a:xfrm>
              <a:off x="9331172" y="5058029"/>
              <a:ext cx="880733" cy="511271"/>
            </a:xfrm>
            <a:prstGeom prst="flowChartDocumen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DecicatedData</a:t>
              </a:r>
            </a:p>
          </p:txBody>
        </p:sp>
        <p:sp>
          <p:nvSpPr>
            <p:cNvPr id="72" name="Rechteck 71"/>
            <p:cNvSpPr/>
            <p:nvPr/>
          </p:nvSpPr>
          <p:spPr>
            <a:xfrm>
              <a:off x="7996427" y="5151058"/>
              <a:ext cx="1074207" cy="32521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Decryption</a:t>
              </a: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79" name="Gerade Verbindung mit Pfeil 78"/>
            <p:cNvCxnSpPr>
              <a:cxnSpLocks/>
              <a:stCxn id="72" idx="3"/>
              <a:endCxn id="58" idx="1"/>
            </p:cNvCxnSpPr>
            <p:nvPr/>
          </p:nvCxnSpPr>
          <p:spPr>
            <a:xfrm>
              <a:off x="9070634" y="5313664"/>
              <a:ext cx="260538" cy="1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feld 48"/>
            <p:cNvSpPr txBox="1"/>
            <p:nvPr/>
          </p:nvSpPr>
          <p:spPr>
            <a:xfrm>
              <a:off x="10568743" y="2394946"/>
              <a:ext cx="8300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Car owner</a:t>
              </a:r>
            </a:p>
          </p:txBody>
        </p:sp>
        <p:cxnSp>
          <p:nvCxnSpPr>
            <p:cNvPr id="83" name="Gerade Verbindung mit Pfeil 82"/>
            <p:cNvCxnSpPr>
              <a:cxnSpLocks/>
              <a:stCxn id="60" idx="3"/>
            </p:cNvCxnSpPr>
            <p:nvPr/>
          </p:nvCxnSpPr>
          <p:spPr>
            <a:xfrm>
              <a:off x="10211903" y="2188140"/>
              <a:ext cx="401421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Dokument 59"/>
            <p:cNvSpPr/>
            <p:nvPr/>
          </p:nvSpPr>
          <p:spPr>
            <a:xfrm>
              <a:off x="9331170" y="1932504"/>
              <a:ext cx="880733" cy="511271"/>
            </a:xfrm>
            <a:prstGeom prst="flowChartDocumen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Full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68" name="Rechteck 67"/>
            <p:cNvSpPr/>
            <p:nvPr/>
          </p:nvSpPr>
          <p:spPr>
            <a:xfrm>
              <a:off x="7996427" y="2030972"/>
              <a:ext cx="1074207" cy="32521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Decryption</a:t>
              </a: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84" name="Gerade Verbindung mit Pfeil 83"/>
            <p:cNvCxnSpPr>
              <a:cxnSpLocks/>
              <a:stCxn id="68" idx="3"/>
              <a:endCxn id="60" idx="1"/>
            </p:cNvCxnSpPr>
            <p:nvPr/>
          </p:nvCxnSpPr>
          <p:spPr>
            <a:xfrm flipV="1">
              <a:off x="9070634" y="2188140"/>
              <a:ext cx="260536" cy="543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ylinder 84"/>
            <p:cNvSpPr/>
            <p:nvPr/>
          </p:nvSpPr>
          <p:spPr>
            <a:xfrm>
              <a:off x="6832093" y="3114882"/>
              <a:ext cx="858305" cy="1133264"/>
            </a:xfrm>
            <a:prstGeom prst="ca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38" name="Zylinder 37"/>
            <p:cNvSpPr/>
            <p:nvPr/>
          </p:nvSpPr>
          <p:spPr>
            <a:xfrm>
              <a:off x="4503696" y="3937417"/>
              <a:ext cx="858305" cy="1133264"/>
            </a:xfrm>
            <a:prstGeom prst="ca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grpSp>
          <p:nvGrpSpPr>
            <p:cNvPr id="177" name="Gruppieren 176"/>
            <p:cNvGrpSpPr/>
            <p:nvPr/>
          </p:nvGrpSpPr>
          <p:grpSpPr>
            <a:xfrm>
              <a:off x="518019" y="3197427"/>
              <a:ext cx="2963047" cy="2472763"/>
              <a:chOff x="141341" y="3362244"/>
              <a:chExt cx="2963047" cy="2472763"/>
            </a:xfrm>
          </p:grpSpPr>
          <p:sp>
            <p:nvSpPr>
              <p:cNvPr id="50" name="Textfeld 49"/>
              <p:cNvSpPr txBox="1"/>
              <p:nvPr/>
            </p:nvSpPr>
            <p:spPr>
              <a:xfrm>
                <a:off x="351114" y="4329660"/>
                <a:ext cx="1847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sz="1000"/>
              </a:p>
              <a:p>
                <a:pPr algn="ctr"/>
                <a:endParaRPr lang="en-US" sz="1000"/>
              </a:p>
            </p:txBody>
          </p:sp>
          <p:pic>
            <p:nvPicPr>
              <p:cNvPr id="51" name="Bild 5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63515" y="5221491"/>
                <a:ext cx="1318695" cy="448699"/>
              </a:xfrm>
              <a:prstGeom prst="rect">
                <a:avLst/>
              </a:prstGeom>
            </p:spPr>
          </p:pic>
          <p:sp>
            <p:nvSpPr>
              <p:cNvPr id="36" name="Rechteck 35"/>
              <p:cNvSpPr/>
              <p:nvPr/>
            </p:nvSpPr>
            <p:spPr>
              <a:xfrm>
                <a:off x="141341" y="3362244"/>
                <a:ext cx="2963047" cy="247276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n-US" sz="1400">
                    <a:solidFill>
                      <a:schemeClr val="tx1"/>
                    </a:solidFill>
                  </a:rPr>
                  <a:t>Car</a:t>
                </a:r>
              </a:p>
            </p:txBody>
          </p:sp>
          <p:sp>
            <p:nvSpPr>
              <p:cNvPr id="53" name="Rechteck 52"/>
              <p:cNvSpPr/>
              <p:nvPr/>
            </p:nvSpPr>
            <p:spPr>
              <a:xfrm>
                <a:off x="1808174" y="4364843"/>
                <a:ext cx="1074207" cy="6504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tx1"/>
                    </a:solidFill>
                  </a:rPr>
                  <a:t>Encryption</a:t>
                </a: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hteck 56"/>
              <p:cNvSpPr/>
              <p:nvPr/>
            </p:nvSpPr>
            <p:spPr>
              <a:xfrm>
                <a:off x="275966" y="4364843"/>
                <a:ext cx="1052738" cy="65042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tx1"/>
                    </a:solidFill>
                  </a:rPr>
                  <a:t>Data source</a:t>
                </a:r>
                <a:endParaRPr lang="en-US" sz="12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1" name="Gerade Verbindung mit Pfeil 60"/>
              <p:cNvCxnSpPr>
                <a:cxnSpLocks/>
                <a:stCxn id="57" idx="0"/>
                <a:endCxn id="66" idx="1"/>
              </p:cNvCxnSpPr>
              <p:nvPr/>
            </p:nvCxnSpPr>
            <p:spPr>
              <a:xfrm rot="5400000" flipH="1" flipV="1">
                <a:off x="678320" y="3957404"/>
                <a:ext cx="531455" cy="283425"/>
              </a:xfrm>
              <a:prstGeom prst="bentConnector2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mit Pfeil 62"/>
              <p:cNvCxnSpPr>
                <a:cxnSpLocks/>
                <a:stCxn id="66" idx="3"/>
                <a:endCxn id="53" idx="0"/>
              </p:cNvCxnSpPr>
              <p:nvPr/>
            </p:nvCxnSpPr>
            <p:spPr>
              <a:xfrm>
                <a:off x="2159967" y="3833388"/>
                <a:ext cx="185311" cy="531455"/>
              </a:xfrm>
              <a:prstGeom prst="bentConnector2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hteck 65"/>
              <p:cNvSpPr/>
              <p:nvPr/>
            </p:nvSpPr>
            <p:spPr>
              <a:xfrm>
                <a:off x="1085760" y="3508176"/>
                <a:ext cx="1074207" cy="6504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tx1"/>
                    </a:solidFill>
                  </a:rPr>
                  <a:t>Aggregation</a:t>
                </a:r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5" name="Gerade Verbindung mit Pfeil 74"/>
            <p:cNvCxnSpPr>
              <a:cxnSpLocks/>
              <a:endCxn id="70" idx="1"/>
            </p:cNvCxnSpPr>
            <p:nvPr/>
          </p:nvCxnSpPr>
          <p:spPr>
            <a:xfrm>
              <a:off x="2259971" y="2453662"/>
              <a:ext cx="1650248" cy="23057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feld 79"/>
            <p:cNvSpPr txBox="1"/>
            <p:nvPr/>
          </p:nvSpPr>
          <p:spPr>
            <a:xfrm>
              <a:off x="1590921" y="1944300"/>
              <a:ext cx="8300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Car owner</a:t>
              </a:r>
            </a:p>
          </p:txBody>
        </p:sp>
        <p:sp>
          <p:nvSpPr>
            <p:cNvPr id="145" name="Gleichschenkliges Dreieck 144"/>
            <p:cNvSpPr/>
            <p:nvPr/>
          </p:nvSpPr>
          <p:spPr>
            <a:xfrm rot="16200000">
              <a:off x="5498267" y="3337720"/>
              <a:ext cx="1104496" cy="2288620"/>
            </a:xfrm>
            <a:prstGeom prst="triangle">
              <a:avLst>
                <a:gd name="adj" fmla="val 4930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Zylinder 40"/>
            <p:cNvSpPr/>
            <p:nvPr/>
          </p:nvSpPr>
          <p:spPr>
            <a:xfrm>
              <a:off x="6828027" y="4747033"/>
              <a:ext cx="858305" cy="1133264"/>
            </a:xfrm>
            <a:prstGeom prst="ca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6052506" y="4184440"/>
              <a:ext cx="1271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Car Data</a:t>
              </a:r>
              <a:br>
                <a:rPr lang="en-US" sz="1400" b="1" dirty="0">
                  <a:solidFill>
                    <a:schemeClr val="bg1"/>
                  </a:solidFill>
                </a:rPr>
              </a:br>
              <a:r>
                <a:rPr lang="en-US" sz="1400" b="1" dirty="0">
                  <a:solidFill>
                    <a:schemeClr val="bg1"/>
                  </a:solidFill>
                </a:rPr>
                <a:t>Blockchain</a:t>
              </a:r>
            </a:p>
          </p:txBody>
        </p:sp>
        <p:cxnSp>
          <p:nvCxnSpPr>
            <p:cNvPr id="161" name="Verbinder: gewinkelt 160"/>
            <p:cNvCxnSpPr>
              <a:stCxn id="154" idx="1"/>
              <a:endCxn id="66" idx="0"/>
            </p:cNvCxnSpPr>
            <p:nvPr/>
          </p:nvCxnSpPr>
          <p:spPr>
            <a:xfrm rot="10800000" flipV="1">
              <a:off x="1999543" y="3055521"/>
              <a:ext cx="2057893" cy="287837"/>
            </a:xfrm>
            <a:prstGeom prst="bentConnector2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mit Pfeil 74"/>
            <p:cNvCxnSpPr>
              <a:cxnSpLocks/>
            </p:cNvCxnSpPr>
            <p:nvPr/>
          </p:nvCxnSpPr>
          <p:spPr>
            <a:xfrm flipV="1">
              <a:off x="5001535" y="3824902"/>
              <a:ext cx="2055044" cy="52551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Gerade Verbindung mit Pfeil 74"/>
            <p:cNvCxnSpPr>
              <a:cxnSpLocks/>
            </p:cNvCxnSpPr>
            <p:nvPr/>
          </p:nvCxnSpPr>
          <p:spPr>
            <a:xfrm flipH="1" flipV="1">
              <a:off x="7290155" y="3835911"/>
              <a:ext cx="16078" cy="8717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Gerade Verbindung mit Pfeil 74"/>
            <p:cNvCxnSpPr>
              <a:cxnSpLocks/>
            </p:cNvCxnSpPr>
            <p:nvPr/>
          </p:nvCxnSpPr>
          <p:spPr>
            <a:xfrm>
              <a:off x="4906205" y="4564954"/>
              <a:ext cx="1866385" cy="47696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Grafik 4" descr="Benutzer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29461" y="2165959"/>
              <a:ext cx="598152" cy="598152"/>
            </a:xfrm>
            <a:prstGeom prst="rect">
              <a:avLst/>
            </a:prstGeom>
          </p:spPr>
        </p:pic>
        <p:pic>
          <p:nvPicPr>
            <p:cNvPr id="59" name="Grafik 58" descr="Benutzer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02929" y="1870716"/>
              <a:ext cx="598152" cy="598152"/>
            </a:xfrm>
            <a:prstGeom prst="rect">
              <a:avLst/>
            </a:prstGeom>
          </p:spPr>
        </p:pic>
        <p:pic>
          <p:nvPicPr>
            <p:cNvPr id="8" name="Grafik 7" descr="Fabrik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11085" y="4893575"/>
              <a:ext cx="844647" cy="844647"/>
            </a:xfrm>
            <a:prstGeom prst="rect">
              <a:avLst/>
            </a:prstGeom>
          </p:spPr>
        </p:pic>
        <p:pic>
          <p:nvPicPr>
            <p:cNvPr id="10" name="Grafik 9" descr="Gebäude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92297" y="321671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80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Model – Revenue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72463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Revenue sharing on exchanged car data</a:t>
            </a:r>
          </a:p>
          <a:p>
            <a:r>
              <a:rPr lang="en-US" dirty="0"/>
              <a:t>3rd party pays for getting car data</a:t>
            </a:r>
          </a:p>
          <a:p>
            <a:r>
              <a:rPr lang="en-US" dirty="0"/>
              <a:t>70% share goes to the car driver</a:t>
            </a:r>
          </a:p>
          <a:p>
            <a:r>
              <a:rPr lang="en-US" dirty="0"/>
              <a:t>30% share is the fee to use OCDC</a:t>
            </a:r>
            <a:br>
              <a:rPr lang="en-US" dirty="0"/>
            </a:br>
            <a:r>
              <a:rPr lang="en-US" dirty="0"/>
              <a:t>(development, operations, maintenance…)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ITP 2017</a:t>
            </a: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708373505"/>
              </p:ext>
            </p:extLst>
          </p:nvPr>
        </p:nvGraphicFramePr>
        <p:xfrm>
          <a:off x="6426200" y="1690688"/>
          <a:ext cx="5878946" cy="4063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Gerader Verbinder 7"/>
          <p:cNvCxnSpPr>
            <a:cxnSpLocks/>
          </p:cNvCxnSpPr>
          <p:nvPr/>
        </p:nvCxnSpPr>
        <p:spPr>
          <a:xfrm flipV="1">
            <a:off x="7804298" y="3779875"/>
            <a:ext cx="1472609" cy="850604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757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Business Model </a:t>
            </a:r>
            <a:r>
              <a:rPr lang="mr-IN" dirty="0"/>
              <a:t>–</a:t>
            </a:r>
            <a:r>
              <a:rPr lang="de-DE" dirty="0"/>
              <a:t> Potential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ITP 2017</a:t>
            </a:r>
          </a:p>
        </p:txBody>
      </p:sp>
      <p:pic>
        <p:nvPicPr>
          <p:cNvPr id="5" name="Grafik 4" descr="Ein Bild, das Screenshot enthält.&#10;&#10;Mit sehr hoher Zuverlässigkeit generierte Beschreibu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55" y="1695208"/>
            <a:ext cx="9950090" cy="401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21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4008855289"/>
              </p:ext>
            </p:extLst>
          </p:nvPr>
        </p:nvGraphicFramePr>
        <p:xfrm>
          <a:off x="816935" y="552892"/>
          <a:ext cx="10558131" cy="609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Benefit for OCDC players</a:t>
            </a:r>
          </a:p>
        </p:txBody>
      </p:sp>
      <p:sp>
        <p:nvSpPr>
          <p:cNvPr id="5" name="Fußzeilenplatzhalter 3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ITP 2017</a:t>
            </a:r>
          </a:p>
        </p:txBody>
      </p:sp>
    </p:spTree>
    <p:extLst>
      <p:ext uri="{BB962C8B-B14F-4D97-AF65-F5344CB8AC3E}">
        <p14:creationId xmlns:p14="http://schemas.microsoft.com/office/powerpoint/2010/main" val="1685977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B8136-27F9-4542-A131-A124044F1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3rd parties</a:t>
            </a:r>
            <a:br>
              <a:rPr lang="en-US" dirty="0"/>
            </a:br>
            <a:r>
              <a:rPr lang="en-US" sz="2400" dirty="0"/>
              <a:t>Generating revenues, reducing costs, increasing safety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507C02-1AAE-46BE-9C63-22640A705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3649"/>
            <a:ext cx="480347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Insurance companies</a:t>
            </a:r>
          </a:p>
          <a:p>
            <a:r>
              <a:rPr lang="en-US" dirty="0"/>
              <a:t>Fleet management</a:t>
            </a:r>
          </a:p>
          <a:p>
            <a:r>
              <a:rPr lang="en-US" dirty="0"/>
              <a:t>Suppliers of OEM</a:t>
            </a:r>
          </a:p>
          <a:p>
            <a:r>
              <a:rPr lang="en-US" dirty="0"/>
              <a:t>Telematics services</a:t>
            </a:r>
          </a:p>
          <a:p>
            <a:r>
              <a:rPr lang="en-US" dirty="0"/>
              <a:t>Car repair shops</a:t>
            </a:r>
          </a:p>
          <a:p>
            <a:r>
              <a:rPr lang="en-US" dirty="0"/>
              <a:t>Smart home functionalities</a:t>
            </a:r>
          </a:p>
          <a:p>
            <a:r>
              <a:rPr lang="en-US" dirty="0"/>
              <a:t>Infotainment</a:t>
            </a:r>
          </a:p>
          <a:p>
            <a:r>
              <a:rPr lang="en-US" dirty="0"/>
              <a:t>Retailers</a:t>
            </a:r>
          </a:p>
          <a:p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D4C03A-D1AE-4705-909C-B02EE7D3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ITP 2017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9507C02-1AAE-46BE-9C63-22640A705D3B}"/>
              </a:ext>
            </a:extLst>
          </p:cNvPr>
          <p:cNvSpPr txBox="1">
            <a:spLocks/>
          </p:cNvSpPr>
          <p:nvPr/>
        </p:nvSpPr>
        <p:spPr>
          <a:xfrm>
            <a:off x="6734355" y="1963649"/>
            <a:ext cx="48034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Selling products, features, or services to the customer </a:t>
            </a:r>
          </a:p>
          <a:p>
            <a:r>
              <a:rPr lang="en-US" dirty="0"/>
              <a:t>Tailored advertising</a:t>
            </a:r>
          </a:p>
          <a:p>
            <a:endParaRPr lang="en-US" dirty="0"/>
          </a:p>
          <a:p>
            <a:r>
              <a:rPr lang="en-US" dirty="0"/>
              <a:t>Gathering product</a:t>
            </a:r>
            <a:br>
              <a:rPr lang="en-US" dirty="0"/>
            </a:br>
            <a:r>
              <a:rPr lang="en-US" dirty="0"/>
              <a:t>field data for development </a:t>
            </a:r>
          </a:p>
          <a:p>
            <a:r>
              <a:rPr lang="en-US" dirty="0"/>
              <a:t>Analyzing actual usage patterns to reduce maintenance costs </a:t>
            </a:r>
          </a:p>
          <a:p>
            <a:endParaRPr lang="en-US" dirty="0"/>
          </a:p>
          <a:p>
            <a:r>
              <a:rPr lang="en-US" dirty="0"/>
              <a:t>Collecting and forwarding warnings in real time </a:t>
            </a:r>
          </a:p>
          <a:p>
            <a:endParaRPr lang="en-US" dirty="0"/>
          </a:p>
        </p:txBody>
      </p:sp>
      <p:sp>
        <p:nvSpPr>
          <p:cNvPr id="6" name="Dreieck 5"/>
          <p:cNvSpPr/>
          <p:nvPr/>
        </p:nvSpPr>
        <p:spPr>
          <a:xfrm rot="5400000">
            <a:off x="4772790" y="3777279"/>
            <a:ext cx="2282524" cy="352395"/>
          </a:xfrm>
          <a:prstGeom prst="triangle">
            <a:avLst/>
          </a:prstGeom>
          <a:solidFill>
            <a:srgbClr val="9E0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3575845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for Porsche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ITP 2017</a:t>
            </a:r>
          </a:p>
        </p:txBody>
      </p:sp>
      <p:sp>
        <p:nvSpPr>
          <p:cNvPr id="9" name="Ellipse 4">
            <a:extLst>
              <a:ext uri="{FF2B5EF4-FFF2-40B4-BE49-F238E27FC236}">
                <a16:creationId xmlns:a16="http://schemas.microsoft.com/office/drawing/2014/main" id="{FE21713F-5678-4479-9F81-0909BF71EFC7}"/>
              </a:ext>
            </a:extLst>
          </p:cNvPr>
          <p:cNvSpPr>
            <a:spLocks noChangeAspect="1"/>
          </p:cNvSpPr>
          <p:nvPr/>
        </p:nvSpPr>
        <p:spPr>
          <a:xfrm>
            <a:off x="8219030" y="2278722"/>
            <a:ext cx="2946852" cy="2946852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Additional revenue streams</a:t>
            </a:r>
          </a:p>
        </p:txBody>
      </p:sp>
      <p:sp>
        <p:nvSpPr>
          <p:cNvPr id="15" name="Ellipse 4">
            <a:extLst>
              <a:ext uri="{FF2B5EF4-FFF2-40B4-BE49-F238E27FC236}">
                <a16:creationId xmlns:a16="http://schemas.microsoft.com/office/drawing/2014/main" id="{FE21713F-5678-4479-9F81-0909BF71EFC7}"/>
              </a:ext>
            </a:extLst>
          </p:cNvPr>
          <p:cNvSpPr>
            <a:spLocks noChangeAspect="1"/>
          </p:cNvSpPr>
          <p:nvPr/>
        </p:nvSpPr>
        <p:spPr>
          <a:xfrm>
            <a:off x="4502989" y="2278722"/>
            <a:ext cx="2946852" cy="2946852"/>
          </a:xfrm>
          <a:prstGeom prst="ellipse">
            <a:avLst/>
          </a:prstGeom>
          <a:solidFill>
            <a:srgbClr val="9E0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Strengthen position as Innovation leader</a:t>
            </a:r>
          </a:p>
        </p:txBody>
      </p:sp>
      <p:sp>
        <p:nvSpPr>
          <p:cNvPr id="16" name="Ellipse 4">
            <a:extLst>
              <a:ext uri="{FF2B5EF4-FFF2-40B4-BE49-F238E27FC236}">
                <a16:creationId xmlns:a16="http://schemas.microsoft.com/office/drawing/2014/main" id="{FE21713F-5678-4479-9F81-0909BF71EFC7}"/>
              </a:ext>
            </a:extLst>
          </p:cNvPr>
          <p:cNvSpPr>
            <a:spLocks noChangeAspect="1"/>
          </p:cNvSpPr>
          <p:nvPr/>
        </p:nvSpPr>
        <p:spPr>
          <a:xfrm>
            <a:off x="786948" y="2278722"/>
            <a:ext cx="2946852" cy="2946852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Take data privacy with a user-centric approach seriously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28402" y="5351942"/>
            <a:ext cx="246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Legal requirement</a:t>
            </a:r>
          </a:p>
        </p:txBody>
      </p:sp>
    </p:spTree>
    <p:extLst>
      <p:ext uri="{BB962C8B-B14F-4D97-AF65-F5344CB8AC3E}">
        <p14:creationId xmlns:p14="http://schemas.microsoft.com/office/powerpoint/2010/main" val="86776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23C73-2C39-4EBF-A280-0EA509E50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other‘s do?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DA7A68-4B4D-4D2C-8F49-B173F9A4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ITP 2017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4EB1AF-F56F-4874-9ACE-8FAB9F553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658" y="1512850"/>
            <a:ext cx="1516268" cy="15231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E70720-1040-4CF9-A897-ED8F691A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77" y="1944287"/>
            <a:ext cx="5535562" cy="276778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7884D6E-C1AE-474B-8330-E6C362E9E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634" y="2238375"/>
            <a:ext cx="4762500" cy="23812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7E9EB9-F0E6-497C-9C43-65DFC8DFC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7893" y="978030"/>
            <a:ext cx="4762500" cy="23812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656B66F-67DD-4FFB-9E8E-5AAA05EA5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438" y="3298637"/>
            <a:ext cx="2633509" cy="290995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C6A8838-BD7E-4A0A-B59A-14341CF28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9906" y="3391000"/>
            <a:ext cx="4648506" cy="232425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9827E98-FF26-4383-AAA9-7A14BD212A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364" y="1686060"/>
            <a:ext cx="1773659" cy="996910"/>
          </a:xfrm>
          <a:prstGeom prst="rect">
            <a:avLst/>
          </a:prstGeom>
        </p:spPr>
      </p:pic>
      <p:pic>
        <p:nvPicPr>
          <p:cNvPr id="5" name="Grafik 4" descr="Ein Bild, das Ding enthält.&#10;&#10;Mit hoher Zuverlässigkeit generierte Beschreibung">
            <a:extLst>
              <a:ext uri="{FF2B5EF4-FFF2-40B4-BE49-F238E27FC236}">
                <a16:creationId xmlns:a16="http://schemas.microsoft.com/office/drawing/2014/main" id="{39F88A71-80EA-44AB-B0C4-029AAEEF8B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6961" y="4876068"/>
            <a:ext cx="3606252" cy="6581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F2F7DEF-3422-4F4C-AE79-324AD09A42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3213" y="3908177"/>
            <a:ext cx="1413120" cy="193578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23F17FA-CB30-4EDF-8E5B-0D7871D37580}"/>
              </a:ext>
            </a:extLst>
          </p:cNvPr>
          <p:cNvSpPr txBox="1"/>
          <p:nvPr/>
        </p:nvSpPr>
        <p:spPr>
          <a:xfrm>
            <a:off x="88683" y="317461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22-05-17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0121EF4-CB1B-400D-848B-124970E0B550}"/>
              </a:ext>
            </a:extLst>
          </p:cNvPr>
          <p:cNvSpPr txBox="1"/>
          <p:nvPr/>
        </p:nvSpPr>
        <p:spPr>
          <a:xfrm>
            <a:off x="10198869" y="3086036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30-05-17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3A1E5F4-38DC-43B0-8D2C-BF6E1781B340}"/>
              </a:ext>
            </a:extLst>
          </p:cNvPr>
          <p:cNvSpPr txBox="1"/>
          <p:nvPr/>
        </p:nvSpPr>
        <p:spPr>
          <a:xfrm>
            <a:off x="9171024" y="583926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24-03-17</a:t>
            </a:r>
          </a:p>
        </p:txBody>
      </p:sp>
    </p:spTree>
    <p:extLst>
      <p:ext uri="{BB962C8B-B14F-4D97-AF65-F5344CB8AC3E}">
        <p14:creationId xmlns:p14="http://schemas.microsoft.com/office/powerpoint/2010/main" val="2819468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Plan: March-April 2017 - Concepts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Technical feasibility study to realize OCDC with blockchain and smart contracts</a:t>
            </a:r>
          </a:p>
          <a:p>
            <a:r>
              <a:rPr lang="en-US" sz="2400" dirty="0"/>
              <a:t>Evaluation of blockchain technologies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Concepts for encryption and aggregation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ITP 2017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4332FE-3C60-49CA-80F1-779FA4280B96}"/>
              </a:ext>
            </a:extLst>
          </p:cNvPr>
          <p:cNvGrpSpPr/>
          <p:nvPr/>
        </p:nvGrpSpPr>
        <p:grpSpPr>
          <a:xfrm>
            <a:off x="761820" y="2457134"/>
            <a:ext cx="10668361" cy="2539682"/>
            <a:chOff x="731522" y="2457134"/>
            <a:chExt cx="10668361" cy="2539682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522" y="2457134"/>
              <a:ext cx="2539682" cy="2539682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2621" y="2937974"/>
              <a:ext cx="1578002" cy="1578002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3400" y="3377978"/>
              <a:ext cx="3246483" cy="697994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7837762-B01D-4A60-8CC3-A67DB35BC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2040" y="2676989"/>
              <a:ext cx="4199944" cy="2099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660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741" y="1579306"/>
            <a:ext cx="6188059" cy="41318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Action Plan:  May-June 2017 - Prototyping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04" y="2843938"/>
            <a:ext cx="4429777" cy="332233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579628" y="5700172"/>
            <a:ext cx="59446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Jury &amp;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winner team</a:t>
            </a:r>
            <a:br>
              <a:rPr lang="en-US" sz="90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Design: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Eduardo Osorio </a:t>
            </a:r>
            <a:r>
              <a:rPr lang="en-US" sz="900" i="1">
                <a:solidFill>
                  <a:schemeClr val="bg1">
                    <a:lumMod val="85000"/>
                  </a:schemeClr>
                </a:solidFill>
              </a:rPr>
              <a:t>eduardo@ebpo.design</a:t>
            </a:r>
            <a:br>
              <a:rPr lang="en-US" sz="90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Code: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Gabriel Zink </a:t>
            </a:r>
            <a:r>
              <a:rPr lang="en-US" sz="900" i="1">
                <a:solidFill>
                  <a:schemeClr val="bg1">
                    <a:lumMod val="85000"/>
                  </a:schemeClr>
                </a:solidFill>
              </a:rPr>
              <a:t>info@gabrielzink.de</a:t>
            </a: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Jakob Niggel </a:t>
            </a:r>
            <a:r>
              <a:rPr lang="en-US" sz="900" i="1">
                <a:solidFill>
                  <a:schemeClr val="bg1">
                    <a:lumMod val="85000"/>
                  </a:schemeClr>
                </a:solidFill>
              </a:rPr>
              <a:t>jakobniggel@gmail.com</a:t>
            </a: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Martin Berger </a:t>
            </a:r>
            <a:r>
              <a:rPr lang="en-US" sz="900" i="1">
                <a:solidFill>
                  <a:schemeClr val="bg1">
                    <a:lumMod val="85000"/>
                  </a:schemeClr>
                </a:solidFill>
              </a:rPr>
              <a:t>martin.berger@itp-world.com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838200" y="1909323"/>
            <a:ext cx="916407" cy="490977"/>
            <a:chOff x="71017" y="2093473"/>
            <a:chExt cx="916407" cy="490977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688" y="2093473"/>
              <a:ext cx="785063" cy="439510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71017" y="2336800"/>
              <a:ext cx="916407" cy="24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1021550" y="1579306"/>
            <a:ext cx="4558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2nd in Grand Prize Challenge of	</a:t>
            </a:r>
          </a:p>
          <a:p>
            <a:r>
              <a:rPr lang="en-US" dirty="0"/>
              <a:t>        </a:t>
            </a:r>
            <a:r>
              <a:rPr lang="en-US" dirty="0" err="1"/>
              <a:t>angelhack</a:t>
            </a:r>
            <a:r>
              <a:rPr lang="en-US" dirty="0"/>
              <a:t> Global Hackathon Series</a:t>
            </a:r>
            <a:br>
              <a:rPr lang="en-US" dirty="0"/>
            </a:br>
            <a:r>
              <a:rPr lang="en-US" dirty="0"/>
              <a:t>Munich</a:t>
            </a:r>
          </a:p>
        </p:txBody>
      </p:sp>
    </p:spTree>
    <p:extLst>
      <p:ext uri="{BB962C8B-B14F-4D97-AF65-F5344CB8AC3E}">
        <p14:creationId xmlns:p14="http://schemas.microsoft.com/office/powerpoint/2010/main" val="3583388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F160F-87D5-400E-AB64-AEA2332D9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rototype-demo">
            <a:hlinkClick r:id="" action="ppaction://media"/>
            <a:extLst>
              <a:ext uri="{FF2B5EF4-FFF2-40B4-BE49-F238E27FC236}">
                <a16:creationId xmlns:a16="http://schemas.microsoft.com/office/drawing/2014/main" id="{587F5668-82F3-4A74-9326-D05B94050A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673" y="0"/>
            <a:ext cx="10034655" cy="6815518"/>
          </a:xfrm>
        </p:spPr>
      </p:pic>
    </p:spTree>
    <p:extLst>
      <p:ext uri="{BB962C8B-B14F-4D97-AF65-F5344CB8AC3E}">
        <p14:creationId xmlns:p14="http://schemas.microsoft.com/office/powerpoint/2010/main" val="288521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car companies is data-driven!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ITP 2017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383" y="2006597"/>
            <a:ext cx="4021350" cy="226673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35673" y="1866911"/>
            <a:ext cx="3298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In 1948 it was about a physical product…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713624" y="4495770"/>
            <a:ext cx="27158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… in recent years</a:t>
            </a:r>
          </a:p>
          <a:p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a lot has happened in car interior…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865206" y="5386891"/>
            <a:ext cx="1544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Porsche 356 B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Cabrio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673" y="3482786"/>
            <a:ext cx="3650578" cy="1898301"/>
          </a:xfrm>
        </p:spPr>
      </p:pic>
      <p:sp>
        <p:nvSpPr>
          <p:cNvPr id="18" name="Rechteck 17"/>
          <p:cNvSpPr/>
          <p:nvPr/>
        </p:nvSpPr>
        <p:spPr>
          <a:xfrm>
            <a:off x="7211961" y="2927555"/>
            <a:ext cx="3642852" cy="75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7211960" y="5696099"/>
            <a:ext cx="4660491" cy="75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10006782" y="5226403"/>
            <a:ext cx="1590367" cy="75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/>
          <p:cNvSpPr txBox="1"/>
          <p:nvPr/>
        </p:nvSpPr>
        <p:spPr>
          <a:xfrm>
            <a:off x="7675448" y="1866912"/>
            <a:ext cx="3678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E052B"/>
                </a:solidFill>
              </a:rPr>
              <a:t>… but the future</a:t>
            </a:r>
          </a:p>
          <a:p>
            <a:r>
              <a:rPr lang="en-US" sz="2400" b="1" dirty="0">
                <a:solidFill>
                  <a:srgbClr val="9E052B"/>
                </a:solidFill>
              </a:rPr>
              <a:t>revenue pool is car data!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076" y="3031134"/>
            <a:ext cx="4480817" cy="21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0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Plan: May – August 2017 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9E052B"/>
                </a:solidFill>
              </a:rPr>
              <a:t>Looking for key partners!</a:t>
            </a:r>
          </a:p>
          <a:p>
            <a:r>
              <a:rPr lang="en-US" dirty="0"/>
              <a:t>Car manufacturers</a:t>
            </a:r>
          </a:p>
          <a:p>
            <a:r>
              <a:rPr lang="en-US" dirty="0"/>
              <a:t>Telematics service providers</a:t>
            </a:r>
          </a:p>
          <a:p>
            <a:r>
              <a:rPr lang="en-US" dirty="0"/>
              <a:t>Insurance companies</a:t>
            </a:r>
          </a:p>
          <a:p>
            <a:r>
              <a:rPr lang="en-US" dirty="0"/>
              <a:t>Other 3</a:t>
            </a:r>
            <a:r>
              <a:rPr lang="en-US" baseline="30000" dirty="0"/>
              <a:t>rd</a:t>
            </a:r>
            <a:r>
              <a:rPr lang="en-US" dirty="0"/>
              <a:t> parties interested in car data</a:t>
            </a:r>
          </a:p>
          <a:p>
            <a:endParaRPr lang="de-DE" dirty="0"/>
          </a:p>
          <a:p>
            <a:r>
              <a:rPr lang="de-DE" dirty="0"/>
              <a:t>Start r</a:t>
            </a:r>
            <a:r>
              <a:rPr lang="en-US" dirty="0" err="1"/>
              <a:t>esearch</a:t>
            </a:r>
            <a:r>
              <a:rPr lang="en-US" dirty="0"/>
              <a:t> project to integrate </a:t>
            </a:r>
            <a:r>
              <a:rPr lang="en-US" dirty="0" err="1"/>
              <a:t>IoT</a:t>
            </a:r>
            <a:r>
              <a:rPr lang="en-US" dirty="0"/>
              <a:t> Message Broker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ITP 2017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85" y="1825625"/>
            <a:ext cx="4387516" cy="261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9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</a:t>
            </a:r>
          </a:p>
        </p:txBody>
      </p:sp>
      <p:sp>
        <p:nvSpPr>
          <p:cNvPr id="5" name="Inhaltsplatzhalter 1"/>
          <p:cNvSpPr txBox="1">
            <a:spLocks/>
          </p:cNvSpPr>
          <p:nvPr/>
        </p:nvSpPr>
        <p:spPr bwMode="auto">
          <a:xfrm>
            <a:off x="7946578" y="2084427"/>
            <a:ext cx="362722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en-US" alt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Dr. Andreas </a:t>
            </a:r>
            <a:r>
              <a:rPr lang="en-US" alt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Szinovatz</a:t>
            </a:r>
            <a:endParaRPr lang="en-US" altLang="de-DE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en-US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  <a:sym typeface="Wingdings 2" pitchFamily="18" charset="2"/>
              </a:rPr>
              <a:t>CEO</a:t>
            </a:r>
          </a:p>
          <a:p>
            <a:pPr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en-US" alt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  <a:sym typeface="Wingdings 2" pitchFamily="18" charset="2"/>
              </a:rPr>
              <a:t>Computer Scientist, Founder, Visionary</a:t>
            </a:r>
          </a:p>
        </p:txBody>
      </p:sp>
      <p:sp>
        <p:nvSpPr>
          <p:cNvPr id="6" name="Inhaltsplatzhalter 1"/>
          <p:cNvSpPr txBox="1">
            <a:spLocks/>
          </p:cNvSpPr>
          <p:nvPr/>
        </p:nvSpPr>
        <p:spPr bwMode="auto">
          <a:xfrm>
            <a:off x="243698" y="2084427"/>
            <a:ext cx="4062946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en-US" alt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Dr. Martin Berger</a:t>
            </a:r>
          </a:p>
          <a:p>
            <a:pPr algn="r"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en-US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  <a:sym typeface="Wingdings 2" pitchFamily="18" charset="2"/>
              </a:rPr>
              <a:t>Head of Innovation Lab</a:t>
            </a:r>
          </a:p>
          <a:p>
            <a:pPr algn="r"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en-US" alt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  <a:sym typeface="Wingdings" pitchFamily="2" charset="2"/>
              </a:rPr>
              <a:t>Mathematician, </a:t>
            </a:r>
            <a:r>
              <a:rPr lang="en-US" alt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  <a:sym typeface="Wingdings" pitchFamily="2" charset="2"/>
              </a:rPr>
              <a:t>Blockchain Expert, </a:t>
            </a:r>
            <a:r>
              <a:rPr lang="en-US" alt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  <a:sym typeface="Wingdings" pitchFamily="2" charset="2"/>
              </a:rPr>
              <a:t>Allrounder</a:t>
            </a:r>
            <a:endParaRPr lang="en-US" altLang="de-DE" sz="16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4911317" y="2746448"/>
            <a:ext cx="2383117" cy="1326281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4890453" y="2701001"/>
            <a:ext cx="2473117" cy="1377779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http://104.131.91.157/img/person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98" y="1594456"/>
            <a:ext cx="900000" cy="9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Inhaltsplatzhalter 1"/>
          <p:cNvSpPr txBox="1">
            <a:spLocks/>
          </p:cNvSpPr>
          <p:nvPr/>
        </p:nvSpPr>
        <p:spPr bwMode="auto">
          <a:xfrm>
            <a:off x="1224230" y="3686843"/>
            <a:ext cx="3449636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en-US" alt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Andreas </a:t>
            </a:r>
            <a:r>
              <a:rPr lang="en-US" alt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Deil</a:t>
            </a:r>
            <a:endParaRPr lang="en-US" altLang="de-DE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en-US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  <a:sym typeface="Wingdings 2" pitchFamily="18" charset="2"/>
              </a:rPr>
              <a:t>Lead Developer</a:t>
            </a:r>
          </a:p>
          <a:p>
            <a:pPr algn="r"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en-US" alt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  <a:sym typeface="Wingdings 2" pitchFamily="18" charset="2"/>
              </a:rPr>
              <a:t>Physicist, Linux-</a:t>
            </a:r>
            <a:r>
              <a:rPr lang="en-US" altLang="de-DE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  <a:sym typeface="Wingdings 2" pitchFamily="18" charset="2"/>
              </a:rPr>
              <a:t>er</a:t>
            </a:r>
            <a:r>
              <a:rPr lang="en-US" alt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  <a:sym typeface="Wingdings 2" pitchFamily="18" charset="2"/>
              </a:rPr>
              <a:t>, Perfectionist</a:t>
            </a:r>
          </a:p>
        </p:txBody>
      </p:sp>
      <p:pic>
        <p:nvPicPr>
          <p:cNvPr id="1026" name="Picture 2" descr="https://itp-world.de/img/team/szinovat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349" y="1578550"/>
            <a:ext cx="930229" cy="9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uppieren 48"/>
          <p:cNvGrpSpPr>
            <a:grpSpLocks noChangeAspect="1"/>
          </p:cNvGrpSpPr>
          <p:nvPr/>
        </p:nvGrpSpPr>
        <p:grpSpPr>
          <a:xfrm>
            <a:off x="4683248" y="2084427"/>
            <a:ext cx="2880000" cy="2880000"/>
            <a:chOff x="4312208" y="1645208"/>
            <a:chExt cx="3567585" cy="3567585"/>
          </a:xfrm>
        </p:grpSpPr>
        <p:grpSp>
          <p:nvGrpSpPr>
            <p:cNvPr id="50" name="Gruppieren 49"/>
            <p:cNvGrpSpPr/>
            <p:nvPr/>
          </p:nvGrpSpPr>
          <p:grpSpPr>
            <a:xfrm>
              <a:off x="4312208" y="1645208"/>
              <a:ext cx="3567585" cy="3567585"/>
              <a:chOff x="3897746" y="1964293"/>
              <a:chExt cx="3567585" cy="3567585"/>
            </a:xfrm>
          </p:grpSpPr>
          <p:grpSp>
            <p:nvGrpSpPr>
              <p:cNvPr id="65" name="Gruppieren 64"/>
              <p:cNvGrpSpPr/>
              <p:nvPr/>
            </p:nvGrpSpPr>
            <p:grpSpPr>
              <a:xfrm>
                <a:off x="3897746" y="1964293"/>
                <a:ext cx="3567585" cy="3567585"/>
                <a:chOff x="3897746" y="1964293"/>
                <a:chExt cx="3567585" cy="3567585"/>
              </a:xfrm>
            </p:grpSpPr>
            <p:sp>
              <p:nvSpPr>
                <p:cNvPr id="68" name="Kreis: nicht ausgefüllt 67"/>
                <p:cNvSpPr>
                  <a:spLocks noChangeAspect="1"/>
                </p:cNvSpPr>
                <p:nvPr/>
              </p:nvSpPr>
              <p:spPr>
                <a:xfrm>
                  <a:off x="3897746" y="1964293"/>
                  <a:ext cx="3567585" cy="3567585"/>
                </a:xfrm>
                <a:prstGeom prst="donut">
                  <a:avLst>
                    <a:gd name="adj" fmla="val 11779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Flussdiagramm: Manuelle Verarbeitung 68"/>
                <p:cNvSpPr/>
                <p:nvPr/>
              </p:nvSpPr>
              <p:spPr>
                <a:xfrm flipV="1">
                  <a:off x="5469102" y="496916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Flussdiagramm: Manuelle Verarbeitung 69"/>
                <p:cNvSpPr/>
                <p:nvPr/>
              </p:nvSpPr>
              <p:spPr>
                <a:xfrm rot="16200000" flipV="1">
                  <a:off x="6757575" y="367419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Flussdiagramm: Manuelle Verarbeitung 70"/>
                <p:cNvSpPr/>
                <p:nvPr/>
              </p:nvSpPr>
              <p:spPr>
                <a:xfrm rot="5400000" flipH="1" flipV="1">
                  <a:off x="4176012" y="367419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Rechteck: obere Ecken abgeschnitten 10"/>
              <p:cNvSpPr/>
              <p:nvPr/>
            </p:nvSpPr>
            <p:spPr>
              <a:xfrm flipV="1">
                <a:off x="4619944" y="3363373"/>
                <a:ext cx="2123189" cy="1485719"/>
              </a:xfrm>
              <a:custGeom>
                <a:avLst/>
                <a:gdLst>
                  <a:gd name="connsiteX0" fmla="*/ 717774 w 2104716"/>
                  <a:gd name="connsiteY0" fmla="*/ 0 h 1435548"/>
                  <a:gd name="connsiteX1" fmla="*/ 1386942 w 2104716"/>
                  <a:gd name="connsiteY1" fmla="*/ 0 h 1435548"/>
                  <a:gd name="connsiteX2" fmla="*/ 2104716 w 2104716"/>
                  <a:gd name="connsiteY2" fmla="*/ 717774 h 1435548"/>
                  <a:gd name="connsiteX3" fmla="*/ 2104716 w 2104716"/>
                  <a:gd name="connsiteY3" fmla="*/ 1181958 h 1435548"/>
                  <a:gd name="connsiteX4" fmla="*/ 1851126 w 2104716"/>
                  <a:gd name="connsiteY4" fmla="*/ 1435548 h 1435548"/>
                  <a:gd name="connsiteX5" fmla="*/ 253590 w 2104716"/>
                  <a:gd name="connsiteY5" fmla="*/ 1435548 h 1435548"/>
                  <a:gd name="connsiteX6" fmla="*/ 0 w 2104716"/>
                  <a:gd name="connsiteY6" fmla="*/ 1181958 h 1435548"/>
                  <a:gd name="connsiteX7" fmla="*/ 0 w 2104716"/>
                  <a:gd name="connsiteY7" fmla="*/ 717774 h 1435548"/>
                  <a:gd name="connsiteX8" fmla="*/ 717774 w 2104716"/>
                  <a:gd name="connsiteY8" fmla="*/ 0 h 1435548"/>
                  <a:gd name="connsiteX0" fmla="*/ 717774 w 2104716"/>
                  <a:gd name="connsiteY0" fmla="*/ 0 h 1467246"/>
                  <a:gd name="connsiteX1" fmla="*/ 1386942 w 2104716"/>
                  <a:gd name="connsiteY1" fmla="*/ 0 h 1467246"/>
                  <a:gd name="connsiteX2" fmla="*/ 2104716 w 2104716"/>
                  <a:gd name="connsiteY2" fmla="*/ 717774 h 1467246"/>
                  <a:gd name="connsiteX3" fmla="*/ 2104716 w 2104716"/>
                  <a:gd name="connsiteY3" fmla="*/ 1181958 h 1467246"/>
                  <a:gd name="connsiteX4" fmla="*/ 1851126 w 2104716"/>
                  <a:gd name="connsiteY4" fmla="*/ 1435548 h 1467246"/>
                  <a:gd name="connsiteX5" fmla="*/ 253590 w 2104716"/>
                  <a:gd name="connsiteY5" fmla="*/ 1435548 h 1467246"/>
                  <a:gd name="connsiteX6" fmla="*/ 0 w 2104716"/>
                  <a:gd name="connsiteY6" fmla="*/ 1181958 h 1467246"/>
                  <a:gd name="connsiteX7" fmla="*/ 0 w 2104716"/>
                  <a:gd name="connsiteY7" fmla="*/ 717774 h 1467246"/>
                  <a:gd name="connsiteX8" fmla="*/ 717774 w 2104716"/>
                  <a:gd name="connsiteY8" fmla="*/ 0 h 1467246"/>
                  <a:gd name="connsiteX0" fmla="*/ 717774 w 2104716"/>
                  <a:gd name="connsiteY0" fmla="*/ 9236 h 1476482"/>
                  <a:gd name="connsiteX1" fmla="*/ 1202214 w 2104716"/>
                  <a:gd name="connsiteY1" fmla="*/ 0 h 1476482"/>
                  <a:gd name="connsiteX2" fmla="*/ 2104716 w 2104716"/>
                  <a:gd name="connsiteY2" fmla="*/ 727010 h 1476482"/>
                  <a:gd name="connsiteX3" fmla="*/ 2104716 w 2104716"/>
                  <a:gd name="connsiteY3" fmla="*/ 1191194 h 1476482"/>
                  <a:gd name="connsiteX4" fmla="*/ 1851126 w 2104716"/>
                  <a:gd name="connsiteY4" fmla="*/ 1444784 h 1476482"/>
                  <a:gd name="connsiteX5" fmla="*/ 253590 w 2104716"/>
                  <a:gd name="connsiteY5" fmla="*/ 1444784 h 1476482"/>
                  <a:gd name="connsiteX6" fmla="*/ 0 w 2104716"/>
                  <a:gd name="connsiteY6" fmla="*/ 1191194 h 1476482"/>
                  <a:gd name="connsiteX7" fmla="*/ 0 w 2104716"/>
                  <a:gd name="connsiteY7" fmla="*/ 727010 h 1476482"/>
                  <a:gd name="connsiteX8" fmla="*/ 717774 w 2104716"/>
                  <a:gd name="connsiteY8" fmla="*/ 9236 h 1476482"/>
                  <a:gd name="connsiteX0" fmla="*/ 717774 w 2113952"/>
                  <a:gd name="connsiteY0" fmla="*/ 9236 h 1476482"/>
                  <a:gd name="connsiteX1" fmla="*/ 1202214 w 2113952"/>
                  <a:gd name="connsiteY1" fmla="*/ 0 h 1476482"/>
                  <a:gd name="connsiteX2" fmla="*/ 2113952 w 2113952"/>
                  <a:gd name="connsiteY2" fmla="*/ 939446 h 1476482"/>
                  <a:gd name="connsiteX3" fmla="*/ 2104716 w 2113952"/>
                  <a:gd name="connsiteY3" fmla="*/ 1191194 h 1476482"/>
                  <a:gd name="connsiteX4" fmla="*/ 1851126 w 2113952"/>
                  <a:gd name="connsiteY4" fmla="*/ 1444784 h 1476482"/>
                  <a:gd name="connsiteX5" fmla="*/ 253590 w 2113952"/>
                  <a:gd name="connsiteY5" fmla="*/ 1444784 h 1476482"/>
                  <a:gd name="connsiteX6" fmla="*/ 0 w 2113952"/>
                  <a:gd name="connsiteY6" fmla="*/ 1191194 h 1476482"/>
                  <a:gd name="connsiteX7" fmla="*/ 0 w 2113952"/>
                  <a:gd name="connsiteY7" fmla="*/ 727010 h 1476482"/>
                  <a:gd name="connsiteX8" fmla="*/ 717774 w 2113952"/>
                  <a:gd name="connsiteY8" fmla="*/ 9236 h 1476482"/>
                  <a:gd name="connsiteX0" fmla="*/ 911738 w 2113952"/>
                  <a:gd name="connsiteY0" fmla="*/ 0 h 1485719"/>
                  <a:gd name="connsiteX1" fmla="*/ 1202214 w 2113952"/>
                  <a:gd name="connsiteY1" fmla="*/ 9237 h 1485719"/>
                  <a:gd name="connsiteX2" fmla="*/ 2113952 w 2113952"/>
                  <a:gd name="connsiteY2" fmla="*/ 948683 h 1485719"/>
                  <a:gd name="connsiteX3" fmla="*/ 2104716 w 2113952"/>
                  <a:gd name="connsiteY3" fmla="*/ 1200431 h 1485719"/>
                  <a:gd name="connsiteX4" fmla="*/ 1851126 w 2113952"/>
                  <a:gd name="connsiteY4" fmla="*/ 1454021 h 1485719"/>
                  <a:gd name="connsiteX5" fmla="*/ 253590 w 2113952"/>
                  <a:gd name="connsiteY5" fmla="*/ 1454021 h 1485719"/>
                  <a:gd name="connsiteX6" fmla="*/ 0 w 2113952"/>
                  <a:gd name="connsiteY6" fmla="*/ 1200431 h 1485719"/>
                  <a:gd name="connsiteX7" fmla="*/ 0 w 2113952"/>
                  <a:gd name="connsiteY7" fmla="*/ 736247 h 1485719"/>
                  <a:gd name="connsiteX8" fmla="*/ 911738 w 2113952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3189" h="1485719">
                    <a:moveTo>
                      <a:pt x="920975" y="0"/>
                    </a:moveTo>
                    <a:lnTo>
                      <a:pt x="1211451" y="9237"/>
                    </a:lnTo>
                    <a:cubicBezTo>
                      <a:pt x="1411820" y="167351"/>
                      <a:pt x="1972772" y="750151"/>
                      <a:pt x="2123189" y="948683"/>
                    </a:cubicBezTo>
                    <a:lnTo>
                      <a:pt x="2113953" y="1200431"/>
                    </a:lnTo>
                    <a:lnTo>
                      <a:pt x="1860363" y="1454021"/>
                    </a:lnTo>
                    <a:cubicBezTo>
                      <a:pt x="1551842" y="1496286"/>
                      <a:pt x="571348" y="1496286"/>
                      <a:pt x="262827" y="1454021"/>
                    </a:cubicBezTo>
                    <a:lnTo>
                      <a:pt x="9237" y="1200431"/>
                    </a:lnTo>
                    <a:lnTo>
                      <a:pt x="0" y="967156"/>
                    </a:lnTo>
                    <a:cubicBezTo>
                      <a:pt x="151956" y="767084"/>
                      <a:pt x="719067" y="159653"/>
                      <a:pt x="92097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5224338" y="3503321"/>
                <a:ext cx="914400" cy="914400"/>
              </a:xfrm>
              <a:prstGeom prst="ellipse">
                <a:avLst/>
              </a:prstGeom>
              <a:solidFill>
                <a:srgbClr val="9E052B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uppieren 50"/>
            <p:cNvGrpSpPr/>
            <p:nvPr/>
          </p:nvGrpSpPr>
          <p:grpSpPr>
            <a:xfrm>
              <a:off x="5762655" y="1726771"/>
              <a:ext cx="657453" cy="288000"/>
              <a:chOff x="5762655" y="1726771"/>
              <a:chExt cx="657453" cy="288000"/>
            </a:xfrm>
          </p:grpSpPr>
          <p:sp>
            <p:nvSpPr>
              <p:cNvPr id="62" name="Rechteck: abgerundete Ecken 61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hteck: abgerundete Ecken 62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uppieren 51"/>
            <p:cNvGrpSpPr/>
            <p:nvPr/>
          </p:nvGrpSpPr>
          <p:grpSpPr>
            <a:xfrm rot="8100000">
              <a:off x="6855698" y="4386007"/>
              <a:ext cx="657453" cy="288000"/>
              <a:chOff x="5762655" y="1726771"/>
              <a:chExt cx="657453" cy="288000"/>
            </a:xfrm>
          </p:grpSpPr>
          <p:sp>
            <p:nvSpPr>
              <p:cNvPr id="59" name="Rechteck: abgerundete Ecken 58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hteck: abgerundete Ecken 59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uppieren 52"/>
            <p:cNvGrpSpPr/>
            <p:nvPr/>
          </p:nvGrpSpPr>
          <p:grpSpPr>
            <a:xfrm rot="13500000" flipH="1">
              <a:off x="4681698" y="4384893"/>
              <a:ext cx="657453" cy="288000"/>
              <a:chOff x="5762655" y="1726771"/>
              <a:chExt cx="657453" cy="288000"/>
            </a:xfrm>
          </p:grpSpPr>
          <p:sp>
            <p:nvSpPr>
              <p:cNvPr id="56" name="Rechteck: abgerundete Ecken 55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hteck: abgerundete Ecken 56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5" name="Grafik 54" descr="Benutzer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73072" y="3185104"/>
              <a:ext cx="836617" cy="836617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322342" y="5180701"/>
            <a:ext cx="5547316" cy="738665"/>
            <a:chOff x="2802825" y="5079829"/>
            <a:chExt cx="5547316" cy="738665"/>
          </a:xfrm>
        </p:grpSpPr>
        <p:sp>
          <p:nvSpPr>
            <p:cNvPr id="39" name="Textfeld 38"/>
            <p:cNvSpPr txBox="1"/>
            <p:nvPr/>
          </p:nvSpPr>
          <p:spPr>
            <a:xfrm>
              <a:off x="2802825" y="5079830"/>
              <a:ext cx="334578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buClr>
                  <a:srgbClr val="871228"/>
                </a:buClr>
                <a:defRPr/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ITP Innovative Technologie Projekte GmbH</a:t>
              </a:r>
            </a:p>
            <a:p>
              <a:pPr algn="r">
                <a:buClr>
                  <a:srgbClr val="871228"/>
                </a:buClr>
                <a:defRPr/>
              </a:pPr>
              <a:r>
                <a:rPr lang="de-DE" altLang="de-DE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Karwendelstraße</a:t>
              </a:r>
              <a:r>
                <a:rPr lang="de-DE" altLang="de-D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 39</a:t>
              </a:r>
            </a:p>
            <a:p>
              <a:pPr algn="r">
                <a:spcAft>
                  <a:spcPts val="600"/>
                </a:spcAft>
                <a:buClr>
                  <a:srgbClr val="871228"/>
                </a:buClr>
                <a:defRPr/>
              </a:pPr>
              <a:r>
                <a:rPr lang="de-DE" altLang="de-D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12203 Berlin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6140882" y="5079829"/>
              <a:ext cx="2209259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871228"/>
                </a:buClr>
                <a:defRPr/>
              </a:pPr>
              <a:r>
                <a:rPr lang="de-DE" altLang="de-DE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Geschäftsführer:  Dr. Andreas </a:t>
              </a:r>
              <a:r>
                <a:rPr lang="de-DE" altLang="de-DE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Szinovatz</a:t>
              </a:r>
              <a:endParaRPr lang="de-DE" altLang="de-DE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  <a:p>
              <a:pPr>
                <a:spcAft>
                  <a:spcPts val="600"/>
                </a:spcAft>
                <a:buClr>
                  <a:srgbClr val="871228"/>
                </a:buClr>
                <a:defRPr/>
              </a:pPr>
              <a:r>
                <a:rPr lang="de-DE" altLang="de-DE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Amtsgericht Charlottenburg, HRB 124473 B</a:t>
              </a:r>
            </a:p>
            <a:p>
              <a:pPr>
                <a:spcAft>
                  <a:spcPts val="600"/>
                </a:spcAft>
                <a:buClr>
                  <a:srgbClr val="871228"/>
                </a:buClr>
                <a:defRPr/>
              </a:pPr>
              <a:r>
                <a:rPr lang="nn-NO" sz="900" dirty="0"/>
                <a:t>Telefon:  030-67965611</a:t>
              </a:r>
              <a:br>
                <a:rPr lang="de-DE" altLang="de-DE" sz="900" dirty="0">
                  <a:solidFill>
                    <a:srgbClr val="9E052B"/>
                  </a:solidFill>
                  <a:cs typeface="Arial" charset="0"/>
                </a:rPr>
              </a:br>
              <a:r>
                <a:rPr lang="de-DE" altLang="de-DE" sz="900" dirty="0">
                  <a:solidFill>
                    <a:srgbClr val="9E052B"/>
                  </a:solidFill>
                  <a:cs typeface="Arial" charset="0"/>
                </a:rPr>
                <a:t>www.itp-world.com</a:t>
              </a:r>
            </a:p>
          </p:txBody>
        </p:sp>
      </p:grpSp>
      <p:sp>
        <p:nvSpPr>
          <p:cNvPr id="41" name="Inhaltsplatzhalter 1"/>
          <p:cNvSpPr txBox="1">
            <a:spLocks/>
          </p:cNvSpPr>
          <p:nvPr/>
        </p:nvSpPr>
        <p:spPr bwMode="auto">
          <a:xfrm>
            <a:off x="7579628" y="3686842"/>
            <a:ext cx="3768836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de-DE" alt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Christoph Curtius</a:t>
            </a:r>
          </a:p>
          <a:p>
            <a:pPr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  <a:sym typeface="Wingdings 2" pitchFamily="18" charset="2"/>
              </a:rPr>
              <a:t>Automotive Domain Expert</a:t>
            </a:r>
          </a:p>
          <a:p>
            <a:pPr eaLnBrk="1" hangingPunct="1">
              <a:buClr>
                <a:srgbClr val="871228"/>
              </a:buClr>
              <a:buFont typeface="Wingdings" pitchFamily="2" charset="2"/>
              <a:buNone/>
              <a:defRPr/>
            </a:pPr>
            <a:r>
              <a:rPr lang="en-US" alt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  <a:sym typeface="Wingdings 2" pitchFamily="18" charset="2"/>
              </a:rPr>
              <a:t>Business Analyst, Project Manager, PMP</a:t>
            </a:r>
            <a:endParaRPr lang="de-DE" altLang="de-DE" sz="16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  <a:sym typeface="Wingdings 2" pitchFamily="18" charset="2"/>
            </a:endParaRPr>
          </a:p>
        </p:txBody>
      </p:sp>
      <p:sp>
        <p:nvSpPr>
          <p:cNvPr id="4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© ITP 2017</a:t>
            </a:r>
          </a:p>
        </p:txBody>
      </p:sp>
    </p:spTree>
    <p:extLst>
      <p:ext uri="{BB962C8B-B14F-4D97-AF65-F5344CB8AC3E}">
        <p14:creationId xmlns:p14="http://schemas.microsoft.com/office/powerpoint/2010/main" val="2111391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4" y="-161925"/>
            <a:ext cx="12234863" cy="722947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0" name="Gruppieren 49"/>
          <p:cNvGrpSpPr/>
          <p:nvPr/>
        </p:nvGrpSpPr>
        <p:grpSpPr>
          <a:xfrm>
            <a:off x="4312208" y="1645208"/>
            <a:ext cx="3567585" cy="3567585"/>
            <a:chOff x="4312208" y="1645208"/>
            <a:chExt cx="3567585" cy="3567585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4312208" y="1645208"/>
              <a:ext cx="3567585" cy="3567585"/>
              <a:chOff x="3897746" y="1964293"/>
              <a:chExt cx="3567585" cy="3567585"/>
            </a:xfrm>
          </p:grpSpPr>
          <p:grpSp>
            <p:nvGrpSpPr>
              <p:cNvPr id="16" name="Gruppieren 15"/>
              <p:cNvGrpSpPr/>
              <p:nvPr/>
            </p:nvGrpSpPr>
            <p:grpSpPr>
              <a:xfrm>
                <a:off x="3897746" y="1964293"/>
                <a:ext cx="3567585" cy="3567585"/>
                <a:chOff x="3897746" y="1964293"/>
                <a:chExt cx="3567585" cy="3567585"/>
              </a:xfrm>
            </p:grpSpPr>
            <p:sp>
              <p:nvSpPr>
                <p:cNvPr id="6" name="Kreis: nicht ausgefüllt 5"/>
                <p:cNvSpPr>
                  <a:spLocks noChangeAspect="1"/>
                </p:cNvSpPr>
                <p:nvPr/>
              </p:nvSpPr>
              <p:spPr>
                <a:xfrm>
                  <a:off x="3897746" y="1964293"/>
                  <a:ext cx="3567585" cy="3567585"/>
                </a:xfrm>
                <a:prstGeom prst="donut">
                  <a:avLst>
                    <a:gd name="adj" fmla="val 11779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Flussdiagramm: Manuelle Verarbeitung 6"/>
                <p:cNvSpPr/>
                <p:nvPr/>
              </p:nvSpPr>
              <p:spPr>
                <a:xfrm flipV="1">
                  <a:off x="5469102" y="496916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" name="Flussdiagramm: Manuelle Verarbeitung 7"/>
                <p:cNvSpPr/>
                <p:nvPr/>
              </p:nvSpPr>
              <p:spPr>
                <a:xfrm rot="16200000" flipV="1">
                  <a:off x="6757575" y="367419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" name="Flussdiagramm: Manuelle Verarbeitung 8"/>
                <p:cNvSpPr/>
                <p:nvPr/>
              </p:nvSpPr>
              <p:spPr>
                <a:xfrm rot="5400000" flipH="1" flipV="1">
                  <a:off x="4176012" y="367419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1" name="Rechteck: obere Ecken abgeschnitten 10"/>
              <p:cNvSpPr/>
              <p:nvPr/>
            </p:nvSpPr>
            <p:spPr>
              <a:xfrm flipV="1">
                <a:off x="4619944" y="3363373"/>
                <a:ext cx="2123189" cy="1485719"/>
              </a:xfrm>
              <a:custGeom>
                <a:avLst/>
                <a:gdLst>
                  <a:gd name="connsiteX0" fmla="*/ 717774 w 2104716"/>
                  <a:gd name="connsiteY0" fmla="*/ 0 h 1435548"/>
                  <a:gd name="connsiteX1" fmla="*/ 1386942 w 2104716"/>
                  <a:gd name="connsiteY1" fmla="*/ 0 h 1435548"/>
                  <a:gd name="connsiteX2" fmla="*/ 2104716 w 2104716"/>
                  <a:gd name="connsiteY2" fmla="*/ 717774 h 1435548"/>
                  <a:gd name="connsiteX3" fmla="*/ 2104716 w 2104716"/>
                  <a:gd name="connsiteY3" fmla="*/ 1181958 h 1435548"/>
                  <a:gd name="connsiteX4" fmla="*/ 1851126 w 2104716"/>
                  <a:gd name="connsiteY4" fmla="*/ 1435548 h 1435548"/>
                  <a:gd name="connsiteX5" fmla="*/ 253590 w 2104716"/>
                  <a:gd name="connsiteY5" fmla="*/ 1435548 h 1435548"/>
                  <a:gd name="connsiteX6" fmla="*/ 0 w 2104716"/>
                  <a:gd name="connsiteY6" fmla="*/ 1181958 h 1435548"/>
                  <a:gd name="connsiteX7" fmla="*/ 0 w 2104716"/>
                  <a:gd name="connsiteY7" fmla="*/ 717774 h 1435548"/>
                  <a:gd name="connsiteX8" fmla="*/ 717774 w 2104716"/>
                  <a:gd name="connsiteY8" fmla="*/ 0 h 1435548"/>
                  <a:gd name="connsiteX0" fmla="*/ 717774 w 2104716"/>
                  <a:gd name="connsiteY0" fmla="*/ 0 h 1467246"/>
                  <a:gd name="connsiteX1" fmla="*/ 1386942 w 2104716"/>
                  <a:gd name="connsiteY1" fmla="*/ 0 h 1467246"/>
                  <a:gd name="connsiteX2" fmla="*/ 2104716 w 2104716"/>
                  <a:gd name="connsiteY2" fmla="*/ 717774 h 1467246"/>
                  <a:gd name="connsiteX3" fmla="*/ 2104716 w 2104716"/>
                  <a:gd name="connsiteY3" fmla="*/ 1181958 h 1467246"/>
                  <a:gd name="connsiteX4" fmla="*/ 1851126 w 2104716"/>
                  <a:gd name="connsiteY4" fmla="*/ 1435548 h 1467246"/>
                  <a:gd name="connsiteX5" fmla="*/ 253590 w 2104716"/>
                  <a:gd name="connsiteY5" fmla="*/ 1435548 h 1467246"/>
                  <a:gd name="connsiteX6" fmla="*/ 0 w 2104716"/>
                  <a:gd name="connsiteY6" fmla="*/ 1181958 h 1467246"/>
                  <a:gd name="connsiteX7" fmla="*/ 0 w 2104716"/>
                  <a:gd name="connsiteY7" fmla="*/ 717774 h 1467246"/>
                  <a:gd name="connsiteX8" fmla="*/ 717774 w 2104716"/>
                  <a:gd name="connsiteY8" fmla="*/ 0 h 1467246"/>
                  <a:gd name="connsiteX0" fmla="*/ 717774 w 2104716"/>
                  <a:gd name="connsiteY0" fmla="*/ 9236 h 1476482"/>
                  <a:gd name="connsiteX1" fmla="*/ 1202214 w 2104716"/>
                  <a:gd name="connsiteY1" fmla="*/ 0 h 1476482"/>
                  <a:gd name="connsiteX2" fmla="*/ 2104716 w 2104716"/>
                  <a:gd name="connsiteY2" fmla="*/ 727010 h 1476482"/>
                  <a:gd name="connsiteX3" fmla="*/ 2104716 w 2104716"/>
                  <a:gd name="connsiteY3" fmla="*/ 1191194 h 1476482"/>
                  <a:gd name="connsiteX4" fmla="*/ 1851126 w 2104716"/>
                  <a:gd name="connsiteY4" fmla="*/ 1444784 h 1476482"/>
                  <a:gd name="connsiteX5" fmla="*/ 253590 w 2104716"/>
                  <a:gd name="connsiteY5" fmla="*/ 1444784 h 1476482"/>
                  <a:gd name="connsiteX6" fmla="*/ 0 w 2104716"/>
                  <a:gd name="connsiteY6" fmla="*/ 1191194 h 1476482"/>
                  <a:gd name="connsiteX7" fmla="*/ 0 w 2104716"/>
                  <a:gd name="connsiteY7" fmla="*/ 727010 h 1476482"/>
                  <a:gd name="connsiteX8" fmla="*/ 717774 w 2104716"/>
                  <a:gd name="connsiteY8" fmla="*/ 9236 h 1476482"/>
                  <a:gd name="connsiteX0" fmla="*/ 717774 w 2113952"/>
                  <a:gd name="connsiteY0" fmla="*/ 9236 h 1476482"/>
                  <a:gd name="connsiteX1" fmla="*/ 1202214 w 2113952"/>
                  <a:gd name="connsiteY1" fmla="*/ 0 h 1476482"/>
                  <a:gd name="connsiteX2" fmla="*/ 2113952 w 2113952"/>
                  <a:gd name="connsiteY2" fmla="*/ 939446 h 1476482"/>
                  <a:gd name="connsiteX3" fmla="*/ 2104716 w 2113952"/>
                  <a:gd name="connsiteY3" fmla="*/ 1191194 h 1476482"/>
                  <a:gd name="connsiteX4" fmla="*/ 1851126 w 2113952"/>
                  <a:gd name="connsiteY4" fmla="*/ 1444784 h 1476482"/>
                  <a:gd name="connsiteX5" fmla="*/ 253590 w 2113952"/>
                  <a:gd name="connsiteY5" fmla="*/ 1444784 h 1476482"/>
                  <a:gd name="connsiteX6" fmla="*/ 0 w 2113952"/>
                  <a:gd name="connsiteY6" fmla="*/ 1191194 h 1476482"/>
                  <a:gd name="connsiteX7" fmla="*/ 0 w 2113952"/>
                  <a:gd name="connsiteY7" fmla="*/ 727010 h 1476482"/>
                  <a:gd name="connsiteX8" fmla="*/ 717774 w 2113952"/>
                  <a:gd name="connsiteY8" fmla="*/ 9236 h 1476482"/>
                  <a:gd name="connsiteX0" fmla="*/ 911738 w 2113952"/>
                  <a:gd name="connsiteY0" fmla="*/ 0 h 1485719"/>
                  <a:gd name="connsiteX1" fmla="*/ 1202214 w 2113952"/>
                  <a:gd name="connsiteY1" fmla="*/ 9237 h 1485719"/>
                  <a:gd name="connsiteX2" fmla="*/ 2113952 w 2113952"/>
                  <a:gd name="connsiteY2" fmla="*/ 948683 h 1485719"/>
                  <a:gd name="connsiteX3" fmla="*/ 2104716 w 2113952"/>
                  <a:gd name="connsiteY3" fmla="*/ 1200431 h 1485719"/>
                  <a:gd name="connsiteX4" fmla="*/ 1851126 w 2113952"/>
                  <a:gd name="connsiteY4" fmla="*/ 1454021 h 1485719"/>
                  <a:gd name="connsiteX5" fmla="*/ 253590 w 2113952"/>
                  <a:gd name="connsiteY5" fmla="*/ 1454021 h 1485719"/>
                  <a:gd name="connsiteX6" fmla="*/ 0 w 2113952"/>
                  <a:gd name="connsiteY6" fmla="*/ 1200431 h 1485719"/>
                  <a:gd name="connsiteX7" fmla="*/ 0 w 2113952"/>
                  <a:gd name="connsiteY7" fmla="*/ 736247 h 1485719"/>
                  <a:gd name="connsiteX8" fmla="*/ 911738 w 2113952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3189" h="1485719">
                    <a:moveTo>
                      <a:pt x="920975" y="0"/>
                    </a:moveTo>
                    <a:lnTo>
                      <a:pt x="1211451" y="9237"/>
                    </a:lnTo>
                    <a:cubicBezTo>
                      <a:pt x="1411820" y="167351"/>
                      <a:pt x="1972772" y="750151"/>
                      <a:pt x="2123189" y="948683"/>
                    </a:cubicBezTo>
                    <a:lnTo>
                      <a:pt x="2113953" y="1200431"/>
                    </a:lnTo>
                    <a:lnTo>
                      <a:pt x="1860363" y="1454021"/>
                    </a:lnTo>
                    <a:cubicBezTo>
                      <a:pt x="1551842" y="1496286"/>
                      <a:pt x="571348" y="1496286"/>
                      <a:pt x="262827" y="1454021"/>
                    </a:cubicBezTo>
                    <a:lnTo>
                      <a:pt x="9237" y="1200431"/>
                    </a:lnTo>
                    <a:lnTo>
                      <a:pt x="0" y="967156"/>
                    </a:lnTo>
                    <a:cubicBezTo>
                      <a:pt x="151956" y="767084"/>
                      <a:pt x="719067" y="159653"/>
                      <a:pt x="92097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5224338" y="3503321"/>
                <a:ext cx="914400" cy="914400"/>
              </a:xfrm>
              <a:prstGeom prst="ellipse">
                <a:avLst/>
              </a:prstGeom>
              <a:solidFill>
                <a:srgbClr val="9E052B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36" name="Gruppieren 35"/>
            <p:cNvGrpSpPr/>
            <p:nvPr/>
          </p:nvGrpSpPr>
          <p:grpSpPr>
            <a:xfrm>
              <a:off x="5762655" y="1726771"/>
              <a:ext cx="657453" cy="288000"/>
              <a:chOff x="5762655" y="1726771"/>
              <a:chExt cx="657453" cy="288000"/>
            </a:xfrm>
          </p:grpSpPr>
          <p:sp>
            <p:nvSpPr>
              <p:cNvPr id="30" name="Rechteck: abgerundete Ecken 29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Rechteck: abgerundete Ecken 31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7" name="Gruppieren 36"/>
            <p:cNvGrpSpPr/>
            <p:nvPr/>
          </p:nvGrpSpPr>
          <p:grpSpPr>
            <a:xfrm rot="8100000">
              <a:off x="6855698" y="4386007"/>
              <a:ext cx="657453" cy="288000"/>
              <a:chOff x="5762655" y="1726771"/>
              <a:chExt cx="657453" cy="288000"/>
            </a:xfrm>
          </p:grpSpPr>
          <p:sp>
            <p:nvSpPr>
              <p:cNvPr id="38" name="Rechteck: abgerundete Ecken 37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" name="Rechteck: abgerundete Ecken 38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1" name="Gruppieren 40"/>
            <p:cNvGrpSpPr/>
            <p:nvPr/>
          </p:nvGrpSpPr>
          <p:grpSpPr>
            <a:xfrm rot="13500000" flipH="1">
              <a:off x="4681698" y="4384893"/>
              <a:ext cx="657453" cy="288000"/>
              <a:chOff x="5762655" y="1726771"/>
              <a:chExt cx="657453" cy="288000"/>
            </a:xfrm>
          </p:grpSpPr>
          <p:sp>
            <p:nvSpPr>
              <p:cNvPr id="42" name="Rechteck: abgerundete Ecken 41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: abgerundete Ecken 42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5" name="Textfeld 44"/>
            <p:cNvSpPr txBox="1"/>
            <p:nvPr/>
          </p:nvSpPr>
          <p:spPr>
            <a:xfrm>
              <a:off x="4969890" y="2721861"/>
              <a:ext cx="24029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9E052B"/>
                  </a:solidFill>
                  <a:latin typeface="Eras Bold ITC" panose="020B0907030504020204" pitchFamily="34" charset="0"/>
                </a:rPr>
                <a:t>Open Car Data Cloud</a:t>
              </a:r>
            </a:p>
          </p:txBody>
        </p:sp>
        <p:pic>
          <p:nvPicPr>
            <p:cNvPr id="47" name="Grafik 46" descr="Benutzer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73072" y="3185104"/>
              <a:ext cx="836617" cy="836617"/>
            </a:xfrm>
            <a:prstGeom prst="rect">
              <a:avLst/>
            </a:prstGeom>
          </p:spPr>
        </p:pic>
      </p:grpSp>
      <p:pic>
        <p:nvPicPr>
          <p:cNvPr id="27" name="44a786d5-b046-4438-b663-fafef67d4397" descr="C8CBF203-86B8-4E2B-ADCF-312058CB5DDC@frit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746" y="6167231"/>
            <a:ext cx="7175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838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0BD6A-2162-43EC-821C-0F962CAD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Opportunities according to McKinsey</a:t>
            </a:r>
            <a:br>
              <a:rPr lang="en-US"/>
            </a:br>
            <a:r>
              <a:rPr lang="en-US" sz="2400"/>
              <a:t>(Monetizing car data, September 2016)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686384-CB01-4DD6-97DD-6FE6C0569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ITP 2017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E21713F-5678-4479-9F81-0909BF71EFC7}"/>
              </a:ext>
            </a:extLst>
          </p:cNvPr>
          <p:cNvSpPr>
            <a:spLocks noChangeAspect="1"/>
          </p:cNvSpPr>
          <p:nvPr/>
        </p:nvSpPr>
        <p:spPr>
          <a:xfrm>
            <a:off x="3957577" y="1751808"/>
            <a:ext cx="4276846" cy="4276846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$450b - $750b revenue pool by 2030</a:t>
            </a:r>
          </a:p>
        </p:txBody>
      </p:sp>
    </p:spTree>
    <p:extLst>
      <p:ext uri="{BB962C8B-B14F-4D97-AF65-F5344CB8AC3E}">
        <p14:creationId xmlns:p14="http://schemas.microsoft.com/office/powerpoint/2010/main" val="860297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But: Car drivers will claim data ownership and control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713310"/>
            <a:ext cx="4990254" cy="378232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ITP 2017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105" y="2836645"/>
            <a:ext cx="5225763" cy="335063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93838" y="1971279"/>
            <a:ext cx="4090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E052B"/>
                </a:solidFill>
              </a:rPr>
              <a:t>Humans will fight that!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91443" y="5525353"/>
            <a:ext cx="4793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Do you want to become a</a:t>
            </a:r>
          </a:p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Datasucker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in a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Startrek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-like world? </a:t>
            </a:r>
          </a:p>
        </p:txBody>
      </p:sp>
    </p:spTree>
    <p:extLst>
      <p:ext uri="{BB962C8B-B14F-4D97-AF65-F5344CB8AC3E}">
        <p14:creationId xmlns:p14="http://schemas.microsoft.com/office/powerpoint/2010/main" val="1461429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E521C-1061-462F-98D4-927EC7F5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Resistance according to McKinsey</a:t>
            </a:r>
            <a:br>
              <a:rPr lang="en-US"/>
            </a:br>
            <a:r>
              <a:rPr lang="en-US" sz="2400"/>
              <a:t>(Monetizing car data, September 2016)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3A2963-23F1-4DB1-A3C8-F8E095071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ITP 2017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D459C3-58A3-4F6A-9780-6858D2C34595}"/>
              </a:ext>
            </a:extLst>
          </p:cNvPr>
          <p:cNvSpPr>
            <a:spLocks noChangeAspect="1"/>
          </p:cNvSpPr>
          <p:nvPr/>
        </p:nvSpPr>
        <p:spPr>
          <a:xfrm>
            <a:off x="3957577" y="1751808"/>
            <a:ext cx="4276846" cy="4276846"/>
          </a:xfrm>
          <a:prstGeom prst="ellipse">
            <a:avLst/>
          </a:prstGeom>
          <a:solidFill>
            <a:srgbClr val="9E0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45% of car drivers do not want to share with 3rd parties</a:t>
            </a:r>
          </a:p>
        </p:txBody>
      </p:sp>
    </p:spTree>
    <p:extLst>
      <p:ext uri="{BB962C8B-B14F-4D97-AF65-F5344CB8AC3E}">
        <p14:creationId xmlns:p14="http://schemas.microsoft.com/office/powerpoint/2010/main" val="287847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ing enthält.&#10;&#10;Mit hoher Zuverlässigkeit generierte Beschreibung">
            <a:extLst>
              <a:ext uri="{FF2B5EF4-FFF2-40B4-BE49-F238E27FC236}">
                <a16:creationId xmlns:a16="http://schemas.microsoft.com/office/drawing/2014/main" id="{44CB9E17-87A9-4C57-B932-6D7C439DE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23" y="1628943"/>
            <a:ext cx="2695575" cy="16954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8C596A-F4D3-4A70-BED2-50F03C354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Legislation gives car drivers right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C1D88D-96FB-45FD-9F9A-43323FEA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ITP 2017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491323C-09F9-4087-A199-6F86F601CF95}"/>
              </a:ext>
            </a:extLst>
          </p:cNvPr>
          <p:cNvGrpSpPr/>
          <p:nvPr/>
        </p:nvGrpSpPr>
        <p:grpSpPr>
          <a:xfrm>
            <a:off x="617217" y="1690688"/>
            <a:ext cx="10957566" cy="4276846"/>
            <a:chOff x="681385" y="1690688"/>
            <a:chExt cx="10957566" cy="4276846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63FB5507-7C4C-4868-AE95-B0E7A2CD28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385" y="1690688"/>
              <a:ext cx="4276846" cy="4276846"/>
            </a:xfrm>
            <a:prstGeom prst="ellipse">
              <a:avLst/>
            </a:prstGeom>
            <a:solidFill>
              <a:srgbClr val="9E05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01-06-17:</a:t>
              </a:r>
              <a:br>
                <a:rPr lang="en-US" sz="2400" b="1" dirty="0"/>
              </a:br>
              <a:r>
                <a:rPr lang="en-US" sz="2400" b="1" dirty="0" err="1"/>
                <a:t>BfDI</a:t>
              </a:r>
              <a:r>
                <a:rPr lang="en-US" sz="2400" b="1" dirty="0"/>
                <a:t> publishes 13 recommendations for data privacy laws on automated and connected mobility</a:t>
              </a: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D26D071D-7CEF-450D-905F-619F3072FC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2105" y="1690688"/>
              <a:ext cx="4276846" cy="4276846"/>
            </a:xfrm>
            <a:prstGeom prst="ellipse">
              <a:avLst/>
            </a:prstGeom>
            <a:solidFill>
              <a:srgbClr val="9E05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25-05-18:</a:t>
              </a:r>
              <a:br>
                <a:rPr lang="en-US" sz="2400" b="1" dirty="0"/>
              </a:br>
              <a:r>
                <a:rPr lang="en-US" sz="2400" b="1" dirty="0"/>
                <a:t>EU General Data Protection Regulation gives control back to citizens and residents over their personal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30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And: maintaining a data silo in a secure and privacy-preserving way is very hard!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2016" y="1933284"/>
            <a:ext cx="5801784" cy="4351338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ITP 2017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08062" y="1933284"/>
            <a:ext cx="4843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E052B"/>
                </a:solidFill>
              </a:rPr>
              <a:t>Do you want be to responsible for the next big data breach?</a:t>
            </a:r>
          </a:p>
          <a:p>
            <a:endParaRPr lang="en-US" sz="3200" b="1" dirty="0">
              <a:solidFill>
                <a:srgbClr val="9E052B"/>
              </a:solidFill>
            </a:endParaRPr>
          </a:p>
          <a:p>
            <a:r>
              <a:rPr lang="en-US" sz="3200" b="1" dirty="0">
                <a:solidFill>
                  <a:srgbClr val="9E052B"/>
                </a:solidFill>
              </a:rPr>
              <a:t>How to compete with established data-collectors like Google &amp; Co?</a:t>
            </a:r>
          </a:p>
        </p:txBody>
      </p:sp>
    </p:spTree>
    <p:extLst>
      <p:ext uri="{BB962C8B-B14F-4D97-AF65-F5344CB8AC3E}">
        <p14:creationId xmlns:p14="http://schemas.microsoft.com/office/powerpoint/2010/main" val="2585652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4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C970BD-1A6B-45A2-AD12-5796DC66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dirty="0"/>
              <a:t>breachlevelindex.com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4F537D-D2E4-4DB2-8748-69BF5D2BD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5" y="1556860"/>
            <a:ext cx="11967411" cy="374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20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solution: </a:t>
            </a:r>
            <a:r>
              <a:rPr lang="en-US" b="1" dirty="0">
                <a:solidFill>
                  <a:srgbClr val="9E052B"/>
                </a:solidFill>
              </a:rPr>
              <a:t>Open Car Data Cloud (OCDC)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32652" y="1825625"/>
            <a:ext cx="33040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Aggregate, encrypt &amp; store car data in a bullet-proof secure, tamper-proof &amp; reliable </a:t>
            </a:r>
            <a:r>
              <a:rPr lang="en-US" sz="2400" b="1" dirty="0">
                <a:solidFill>
                  <a:srgbClr val="9E052B"/>
                </a:solidFill>
              </a:rPr>
              <a:t>blockchain</a:t>
            </a:r>
            <a:r>
              <a:rPr lang="en-US" sz="2400" dirty="0"/>
              <a:t> of OCDC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Give drivers flexible </a:t>
            </a:r>
            <a:r>
              <a:rPr lang="en-US" sz="2400" b="1" dirty="0">
                <a:solidFill>
                  <a:srgbClr val="9E052B"/>
                </a:solidFill>
              </a:rPr>
              <a:t>control</a:t>
            </a:r>
            <a:r>
              <a:rPr lang="en-US" sz="2400" dirty="0"/>
              <a:t> and ownership of the car data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ITP 2017</a:t>
            </a:r>
          </a:p>
        </p:txBody>
      </p:sp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4683248" y="2084427"/>
            <a:ext cx="2880000" cy="2880000"/>
            <a:chOff x="4312208" y="1645208"/>
            <a:chExt cx="3567585" cy="3567585"/>
          </a:xfrm>
        </p:grpSpPr>
        <p:grpSp>
          <p:nvGrpSpPr>
            <p:cNvPr id="6" name="Gruppieren 5"/>
            <p:cNvGrpSpPr/>
            <p:nvPr/>
          </p:nvGrpSpPr>
          <p:grpSpPr>
            <a:xfrm>
              <a:off x="4312208" y="1645208"/>
              <a:ext cx="3567585" cy="3567585"/>
              <a:chOff x="3897746" y="1964293"/>
              <a:chExt cx="3567585" cy="3567585"/>
            </a:xfrm>
          </p:grpSpPr>
          <p:grpSp>
            <p:nvGrpSpPr>
              <p:cNvPr id="20" name="Gruppieren 19"/>
              <p:cNvGrpSpPr/>
              <p:nvPr/>
            </p:nvGrpSpPr>
            <p:grpSpPr>
              <a:xfrm>
                <a:off x="3897746" y="1964293"/>
                <a:ext cx="3567585" cy="3567585"/>
                <a:chOff x="3897746" y="1964293"/>
                <a:chExt cx="3567585" cy="3567585"/>
              </a:xfrm>
            </p:grpSpPr>
            <p:sp>
              <p:nvSpPr>
                <p:cNvPr id="23" name="Kreis: nicht ausgefüllt 22"/>
                <p:cNvSpPr>
                  <a:spLocks noChangeAspect="1"/>
                </p:cNvSpPr>
                <p:nvPr/>
              </p:nvSpPr>
              <p:spPr>
                <a:xfrm>
                  <a:off x="3897746" y="1964293"/>
                  <a:ext cx="3567585" cy="3567585"/>
                </a:xfrm>
                <a:prstGeom prst="donut">
                  <a:avLst>
                    <a:gd name="adj" fmla="val 11779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Flussdiagramm: Manuelle Verarbeitung 23"/>
                <p:cNvSpPr/>
                <p:nvPr/>
              </p:nvSpPr>
              <p:spPr>
                <a:xfrm flipV="1">
                  <a:off x="5469102" y="496916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lussdiagramm: Manuelle Verarbeitung 24"/>
                <p:cNvSpPr/>
                <p:nvPr/>
              </p:nvSpPr>
              <p:spPr>
                <a:xfrm rot="16200000" flipV="1">
                  <a:off x="6757575" y="367419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lussdiagramm: Manuelle Verarbeitung 25"/>
                <p:cNvSpPr/>
                <p:nvPr/>
              </p:nvSpPr>
              <p:spPr>
                <a:xfrm rot="5400000" flipH="1" flipV="1">
                  <a:off x="4176012" y="3674194"/>
                  <a:ext cx="424873" cy="1477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echteck: obere Ecken abgeschnitten 10"/>
              <p:cNvSpPr/>
              <p:nvPr/>
            </p:nvSpPr>
            <p:spPr>
              <a:xfrm flipV="1">
                <a:off x="4619944" y="3363373"/>
                <a:ext cx="2123189" cy="1485719"/>
              </a:xfrm>
              <a:custGeom>
                <a:avLst/>
                <a:gdLst>
                  <a:gd name="connsiteX0" fmla="*/ 717774 w 2104716"/>
                  <a:gd name="connsiteY0" fmla="*/ 0 h 1435548"/>
                  <a:gd name="connsiteX1" fmla="*/ 1386942 w 2104716"/>
                  <a:gd name="connsiteY1" fmla="*/ 0 h 1435548"/>
                  <a:gd name="connsiteX2" fmla="*/ 2104716 w 2104716"/>
                  <a:gd name="connsiteY2" fmla="*/ 717774 h 1435548"/>
                  <a:gd name="connsiteX3" fmla="*/ 2104716 w 2104716"/>
                  <a:gd name="connsiteY3" fmla="*/ 1181958 h 1435548"/>
                  <a:gd name="connsiteX4" fmla="*/ 1851126 w 2104716"/>
                  <a:gd name="connsiteY4" fmla="*/ 1435548 h 1435548"/>
                  <a:gd name="connsiteX5" fmla="*/ 253590 w 2104716"/>
                  <a:gd name="connsiteY5" fmla="*/ 1435548 h 1435548"/>
                  <a:gd name="connsiteX6" fmla="*/ 0 w 2104716"/>
                  <a:gd name="connsiteY6" fmla="*/ 1181958 h 1435548"/>
                  <a:gd name="connsiteX7" fmla="*/ 0 w 2104716"/>
                  <a:gd name="connsiteY7" fmla="*/ 717774 h 1435548"/>
                  <a:gd name="connsiteX8" fmla="*/ 717774 w 2104716"/>
                  <a:gd name="connsiteY8" fmla="*/ 0 h 1435548"/>
                  <a:gd name="connsiteX0" fmla="*/ 717774 w 2104716"/>
                  <a:gd name="connsiteY0" fmla="*/ 0 h 1467246"/>
                  <a:gd name="connsiteX1" fmla="*/ 1386942 w 2104716"/>
                  <a:gd name="connsiteY1" fmla="*/ 0 h 1467246"/>
                  <a:gd name="connsiteX2" fmla="*/ 2104716 w 2104716"/>
                  <a:gd name="connsiteY2" fmla="*/ 717774 h 1467246"/>
                  <a:gd name="connsiteX3" fmla="*/ 2104716 w 2104716"/>
                  <a:gd name="connsiteY3" fmla="*/ 1181958 h 1467246"/>
                  <a:gd name="connsiteX4" fmla="*/ 1851126 w 2104716"/>
                  <a:gd name="connsiteY4" fmla="*/ 1435548 h 1467246"/>
                  <a:gd name="connsiteX5" fmla="*/ 253590 w 2104716"/>
                  <a:gd name="connsiteY5" fmla="*/ 1435548 h 1467246"/>
                  <a:gd name="connsiteX6" fmla="*/ 0 w 2104716"/>
                  <a:gd name="connsiteY6" fmla="*/ 1181958 h 1467246"/>
                  <a:gd name="connsiteX7" fmla="*/ 0 w 2104716"/>
                  <a:gd name="connsiteY7" fmla="*/ 717774 h 1467246"/>
                  <a:gd name="connsiteX8" fmla="*/ 717774 w 2104716"/>
                  <a:gd name="connsiteY8" fmla="*/ 0 h 1467246"/>
                  <a:gd name="connsiteX0" fmla="*/ 717774 w 2104716"/>
                  <a:gd name="connsiteY0" fmla="*/ 9236 h 1476482"/>
                  <a:gd name="connsiteX1" fmla="*/ 1202214 w 2104716"/>
                  <a:gd name="connsiteY1" fmla="*/ 0 h 1476482"/>
                  <a:gd name="connsiteX2" fmla="*/ 2104716 w 2104716"/>
                  <a:gd name="connsiteY2" fmla="*/ 727010 h 1476482"/>
                  <a:gd name="connsiteX3" fmla="*/ 2104716 w 2104716"/>
                  <a:gd name="connsiteY3" fmla="*/ 1191194 h 1476482"/>
                  <a:gd name="connsiteX4" fmla="*/ 1851126 w 2104716"/>
                  <a:gd name="connsiteY4" fmla="*/ 1444784 h 1476482"/>
                  <a:gd name="connsiteX5" fmla="*/ 253590 w 2104716"/>
                  <a:gd name="connsiteY5" fmla="*/ 1444784 h 1476482"/>
                  <a:gd name="connsiteX6" fmla="*/ 0 w 2104716"/>
                  <a:gd name="connsiteY6" fmla="*/ 1191194 h 1476482"/>
                  <a:gd name="connsiteX7" fmla="*/ 0 w 2104716"/>
                  <a:gd name="connsiteY7" fmla="*/ 727010 h 1476482"/>
                  <a:gd name="connsiteX8" fmla="*/ 717774 w 2104716"/>
                  <a:gd name="connsiteY8" fmla="*/ 9236 h 1476482"/>
                  <a:gd name="connsiteX0" fmla="*/ 717774 w 2113952"/>
                  <a:gd name="connsiteY0" fmla="*/ 9236 h 1476482"/>
                  <a:gd name="connsiteX1" fmla="*/ 1202214 w 2113952"/>
                  <a:gd name="connsiteY1" fmla="*/ 0 h 1476482"/>
                  <a:gd name="connsiteX2" fmla="*/ 2113952 w 2113952"/>
                  <a:gd name="connsiteY2" fmla="*/ 939446 h 1476482"/>
                  <a:gd name="connsiteX3" fmla="*/ 2104716 w 2113952"/>
                  <a:gd name="connsiteY3" fmla="*/ 1191194 h 1476482"/>
                  <a:gd name="connsiteX4" fmla="*/ 1851126 w 2113952"/>
                  <a:gd name="connsiteY4" fmla="*/ 1444784 h 1476482"/>
                  <a:gd name="connsiteX5" fmla="*/ 253590 w 2113952"/>
                  <a:gd name="connsiteY5" fmla="*/ 1444784 h 1476482"/>
                  <a:gd name="connsiteX6" fmla="*/ 0 w 2113952"/>
                  <a:gd name="connsiteY6" fmla="*/ 1191194 h 1476482"/>
                  <a:gd name="connsiteX7" fmla="*/ 0 w 2113952"/>
                  <a:gd name="connsiteY7" fmla="*/ 727010 h 1476482"/>
                  <a:gd name="connsiteX8" fmla="*/ 717774 w 2113952"/>
                  <a:gd name="connsiteY8" fmla="*/ 9236 h 1476482"/>
                  <a:gd name="connsiteX0" fmla="*/ 911738 w 2113952"/>
                  <a:gd name="connsiteY0" fmla="*/ 0 h 1485719"/>
                  <a:gd name="connsiteX1" fmla="*/ 1202214 w 2113952"/>
                  <a:gd name="connsiteY1" fmla="*/ 9237 h 1485719"/>
                  <a:gd name="connsiteX2" fmla="*/ 2113952 w 2113952"/>
                  <a:gd name="connsiteY2" fmla="*/ 948683 h 1485719"/>
                  <a:gd name="connsiteX3" fmla="*/ 2104716 w 2113952"/>
                  <a:gd name="connsiteY3" fmla="*/ 1200431 h 1485719"/>
                  <a:gd name="connsiteX4" fmla="*/ 1851126 w 2113952"/>
                  <a:gd name="connsiteY4" fmla="*/ 1454021 h 1485719"/>
                  <a:gd name="connsiteX5" fmla="*/ 253590 w 2113952"/>
                  <a:gd name="connsiteY5" fmla="*/ 1454021 h 1485719"/>
                  <a:gd name="connsiteX6" fmla="*/ 0 w 2113952"/>
                  <a:gd name="connsiteY6" fmla="*/ 1200431 h 1485719"/>
                  <a:gd name="connsiteX7" fmla="*/ 0 w 2113952"/>
                  <a:gd name="connsiteY7" fmla="*/ 736247 h 1485719"/>
                  <a:gd name="connsiteX8" fmla="*/ 911738 w 2113952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  <a:gd name="connsiteX0" fmla="*/ 920975 w 2123189"/>
                  <a:gd name="connsiteY0" fmla="*/ 0 h 1485719"/>
                  <a:gd name="connsiteX1" fmla="*/ 1211451 w 2123189"/>
                  <a:gd name="connsiteY1" fmla="*/ 9237 h 1485719"/>
                  <a:gd name="connsiteX2" fmla="*/ 2123189 w 2123189"/>
                  <a:gd name="connsiteY2" fmla="*/ 948683 h 1485719"/>
                  <a:gd name="connsiteX3" fmla="*/ 2113953 w 2123189"/>
                  <a:gd name="connsiteY3" fmla="*/ 1200431 h 1485719"/>
                  <a:gd name="connsiteX4" fmla="*/ 1860363 w 2123189"/>
                  <a:gd name="connsiteY4" fmla="*/ 1454021 h 1485719"/>
                  <a:gd name="connsiteX5" fmla="*/ 262827 w 2123189"/>
                  <a:gd name="connsiteY5" fmla="*/ 1454021 h 1485719"/>
                  <a:gd name="connsiteX6" fmla="*/ 9237 w 2123189"/>
                  <a:gd name="connsiteY6" fmla="*/ 1200431 h 1485719"/>
                  <a:gd name="connsiteX7" fmla="*/ 0 w 2123189"/>
                  <a:gd name="connsiteY7" fmla="*/ 967156 h 1485719"/>
                  <a:gd name="connsiteX8" fmla="*/ 920975 w 2123189"/>
                  <a:gd name="connsiteY8" fmla="*/ 0 h 148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3189" h="1485719">
                    <a:moveTo>
                      <a:pt x="920975" y="0"/>
                    </a:moveTo>
                    <a:lnTo>
                      <a:pt x="1211451" y="9237"/>
                    </a:lnTo>
                    <a:cubicBezTo>
                      <a:pt x="1411820" y="167351"/>
                      <a:pt x="1972772" y="750151"/>
                      <a:pt x="2123189" y="948683"/>
                    </a:cubicBezTo>
                    <a:lnTo>
                      <a:pt x="2113953" y="1200431"/>
                    </a:lnTo>
                    <a:lnTo>
                      <a:pt x="1860363" y="1454021"/>
                    </a:lnTo>
                    <a:cubicBezTo>
                      <a:pt x="1551842" y="1496286"/>
                      <a:pt x="571348" y="1496286"/>
                      <a:pt x="262827" y="1454021"/>
                    </a:cubicBezTo>
                    <a:lnTo>
                      <a:pt x="9237" y="1200431"/>
                    </a:lnTo>
                    <a:lnTo>
                      <a:pt x="0" y="967156"/>
                    </a:lnTo>
                    <a:cubicBezTo>
                      <a:pt x="151956" y="767084"/>
                      <a:pt x="719067" y="159653"/>
                      <a:pt x="92097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5224338" y="3503321"/>
                <a:ext cx="914400" cy="914400"/>
              </a:xfrm>
              <a:prstGeom prst="ellipse">
                <a:avLst/>
              </a:prstGeom>
              <a:solidFill>
                <a:srgbClr val="9E052B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uppieren 6"/>
            <p:cNvGrpSpPr/>
            <p:nvPr/>
          </p:nvGrpSpPr>
          <p:grpSpPr>
            <a:xfrm>
              <a:off x="5762655" y="1726771"/>
              <a:ext cx="657453" cy="288000"/>
              <a:chOff x="5762655" y="1726771"/>
              <a:chExt cx="657453" cy="288000"/>
            </a:xfrm>
          </p:grpSpPr>
          <p:sp>
            <p:nvSpPr>
              <p:cNvPr id="17" name="Rechteck: abgerundete Ecken 16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hteck: abgerundete Ecken 17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uppieren 7"/>
            <p:cNvGrpSpPr/>
            <p:nvPr/>
          </p:nvGrpSpPr>
          <p:grpSpPr>
            <a:xfrm rot="8100000">
              <a:off x="6855698" y="4386007"/>
              <a:ext cx="657453" cy="288000"/>
              <a:chOff x="5762655" y="1726771"/>
              <a:chExt cx="657453" cy="288000"/>
            </a:xfrm>
          </p:grpSpPr>
          <p:sp>
            <p:nvSpPr>
              <p:cNvPr id="14" name="Rechteck: abgerundete Ecken 13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hteck: abgerundete Ecken 14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uppieren 8"/>
            <p:cNvGrpSpPr/>
            <p:nvPr/>
          </p:nvGrpSpPr>
          <p:grpSpPr>
            <a:xfrm rot="13500000" flipH="1">
              <a:off x="4681698" y="4384893"/>
              <a:ext cx="657453" cy="288000"/>
              <a:chOff x="5762655" y="1726771"/>
              <a:chExt cx="657453" cy="288000"/>
            </a:xfrm>
          </p:grpSpPr>
          <p:sp>
            <p:nvSpPr>
              <p:cNvPr id="11" name="Rechteck: abgerundete Ecken 10"/>
              <p:cNvSpPr/>
              <p:nvPr/>
            </p:nvSpPr>
            <p:spPr>
              <a:xfrm rot="360000">
                <a:off x="6132108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hteck: abgerundete Ecken 11"/>
              <p:cNvSpPr/>
              <p:nvPr/>
            </p:nvSpPr>
            <p:spPr>
              <a:xfrm rot="-360000">
                <a:off x="5762655" y="1726771"/>
                <a:ext cx="288000" cy="28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hteck: abgerundete Ecken 28"/>
              <p:cNvSpPr/>
              <p:nvPr/>
            </p:nvSpPr>
            <p:spPr>
              <a:xfrm>
                <a:off x="5892800" y="1784444"/>
                <a:ext cx="397163" cy="165104"/>
              </a:xfrm>
              <a:custGeom>
                <a:avLst/>
                <a:gdLst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7000 h 147000"/>
                  <a:gd name="connsiteX1" fmla="*/ 24000 w 397163"/>
                  <a:gd name="connsiteY1" fmla="*/ 3000 h 147000"/>
                  <a:gd name="connsiteX2" fmla="*/ 373163 w 397163"/>
                  <a:gd name="connsiteY2" fmla="*/ 3000 h 147000"/>
                  <a:gd name="connsiteX3" fmla="*/ 397163 w 397163"/>
                  <a:gd name="connsiteY3" fmla="*/ 27000 h 147000"/>
                  <a:gd name="connsiteX4" fmla="*/ 397163 w 397163"/>
                  <a:gd name="connsiteY4" fmla="*/ 123000 h 147000"/>
                  <a:gd name="connsiteX5" fmla="*/ 373163 w 397163"/>
                  <a:gd name="connsiteY5" fmla="*/ 147000 h 147000"/>
                  <a:gd name="connsiteX6" fmla="*/ 24000 w 397163"/>
                  <a:gd name="connsiteY6" fmla="*/ 147000 h 147000"/>
                  <a:gd name="connsiteX7" fmla="*/ 0 w 397163"/>
                  <a:gd name="connsiteY7" fmla="*/ 123000 h 147000"/>
                  <a:gd name="connsiteX8" fmla="*/ 0 w 397163"/>
                  <a:gd name="connsiteY8" fmla="*/ 27000 h 147000"/>
                  <a:gd name="connsiteX0" fmla="*/ 0 w 397163"/>
                  <a:gd name="connsiteY0" fmla="*/ 24000 h 144000"/>
                  <a:gd name="connsiteX1" fmla="*/ 24000 w 397163"/>
                  <a:gd name="connsiteY1" fmla="*/ 0 h 144000"/>
                  <a:gd name="connsiteX2" fmla="*/ 373163 w 397163"/>
                  <a:gd name="connsiteY2" fmla="*/ 0 h 144000"/>
                  <a:gd name="connsiteX3" fmla="*/ 397163 w 397163"/>
                  <a:gd name="connsiteY3" fmla="*/ 24000 h 144000"/>
                  <a:gd name="connsiteX4" fmla="*/ 397163 w 397163"/>
                  <a:gd name="connsiteY4" fmla="*/ 120000 h 144000"/>
                  <a:gd name="connsiteX5" fmla="*/ 373163 w 397163"/>
                  <a:gd name="connsiteY5" fmla="*/ 144000 h 144000"/>
                  <a:gd name="connsiteX6" fmla="*/ 24000 w 397163"/>
                  <a:gd name="connsiteY6" fmla="*/ 144000 h 144000"/>
                  <a:gd name="connsiteX7" fmla="*/ 0 w 397163"/>
                  <a:gd name="connsiteY7" fmla="*/ 120000 h 144000"/>
                  <a:gd name="connsiteX8" fmla="*/ 0 w 397163"/>
                  <a:gd name="connsiteY8" fmla="*/ 24000 h 144000"/>
                  <a:gd name="connsiteX0" fmla="*/ 0 w 397163"/>
                  <a:gd name="connsiteY0" fmla="*/ 28044 h 148044"/>
                  <a:gd name="connsiteX1" fmla="*/ 24000 w 397163"/>
                  <a:gd name="connsiteY1" fmla="*/ 4044 h 148044"/>
                  <a:gd name="connsiteX2" fmla="*/ 211161 w 397163"/>
                  <a:gd name="connsiteY2" fmla="*/ 0 h 148044"/>
                  <a:gd name="connsiteX3" fmla="*/ 373163 w 397163"/>
                  <a:gd name="connsiteY3" fmla="*/ 4044 h 148044"/>
                  <a:gd name="connsiteX4" fmla="*/ 397163 w 397163"/>
                  <a:gd name="connsiteY4" fmla="*/ 28044 h 148044"/>
                  <a:gd name="connsiteX5" fmla="*/ 397163 w 397163"/>
                  <a:gd name="connsiteY5" fmla="*/ 124044 h 148044"/>
                  <a:gd name="connsiteX6" fmla="*/ 373163 w 397163"/>
                  <a:gd name="connsiteY6" fmla="*/ 148044 h 148044"/>
                  <a:gd name="connsiteX7" fmla="*/ 24000 w 397163"/>
                  <a:gd name="connsiteY7" fmla="*/ 148044 h 148044"/>
                  <a:gd name="connsiteX8" fmla="*/ 0 w 397163"/>
                  <a:gd name="connsiteY8" fmla="*/ 124044 h 148044"/>
                  <a:gd name="connsiteX9" fmla="*/ 0 w 397163"/>
                  <a:gd name="connsiteY9" fmla="*/ 28044 h 14804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4000 w 397163"/>
                  <a:gd name="connsiteY7" fmla="*/ 165104 h 165104"/>
                  <a:gd name="connsiteX8" fmla="*/ 0 w 397163"/>
                  <a:gd name="connsiteY8" fmla="*/ 141104 h 165104"/>
                  <a:gd name="connsiteX9" fmla="*/ 0 w 397163"/>
                  <a:gd name="connsiteY9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60362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  <a:gd name="connsiteX0" fmla="*/ 0 w 397163"/>
                  <a:gd name="connsiteY0" fmla="*/ 45104 h 165104"/>
                  <a:gd name="connsiteX1" fmla="*/ 24000 w 397163"/>
                  <a:gd name="connsiteY1" fmla="*/ 21104 h 165104"/>
                  <a:gd name="connsiteX2" fmla="*/ 211161 w 397163"/>
                  <a:gd name="connsiteY2" fmla="*/ 0 h 165104"/>
                  <a:gd name="connsiteX3" fmla="*/ 373163 w 397163"/>
                  <a:gd name="connsiteY3" fmla="*/ 21104 h 165104"/>
                  <a:gd name="connsiteX4" fmla="*/ 397163 w 397163"/>
                  <a:gd name="connsiteY4" fmla="*/ 45104 h 165104"/>
                  <a:gd name="connsiteX5" fmla="*/ 397163 w 397163"/>
                  <a:gd name="connsiteY5" fmla="*/ 141104 h 165104"/>
                  <a:gd name="connsiteX6" fmla="*/ 373163 w 397163"/>
                  <a:gd name="connsiteY6" fmla="*/ 165104 h 165104"/>
                  <a:gd name="connsiteX7" fmla="*/ 200925 w 397163"/>
                  <a:gd name="connsiteY7" fmla="*/ 136478 h 165104"/>
                  <a:gd name="connsiteX8" fmla="*/ 24000 w 397163"/>
                  <a:gd name="connsiteY8" fmla="*/ 165104 h 165104"/>
                  <a:gd name="connsiteX9" fmla="*/ 0 w 397163"/>
                  <a:gd name="connsiteY9" fmla="*/ 141104 h 165104"/>
                  <a:gd name="connsiteX10" fmla="*/ 0 w 397163"/>
                  <a:gd name="connsiteY10" fmla="*/ 45104 h 16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163" h="165104">
                    <a:moveTo>
                      <a:pt x="0" y="45104"/>
                    </a:moveTo>
                    <a:cubicBezTo>
                      <a:pt x="0" y="31849"/>
                      <a:pt x="10745" y="21104"/>
                      <a:pt x="24000" y="21104"/>
                    </a:cubicBezTo>
                    <a:cubicBezTo>
                      <a:pt x="59193" y="13587"/>
                      <a:pt x="152967" y="0"/>
                      <a:pt x="211161" y="0"/>
                    </a:cubicBezTo>
                    <a:cubicBezTo>
                      <a:pt x="269355" y="0"/>
                      <a:pt x="342163" y="13587"/>
                      <a:pt x="373163" y="21104"/>
                    </a:cubicBezTo>
                    <a:cubicBezTo>
                      <a:pt x="386418" y="21104"/>
                      <a:pt x="397163" y="31849"/>
                      <a:pt x="397163" y="45104"/>
                    </a:cubicBezTo>
                    <a:lnTo>
                      <a:pt x="397163" y="141104"/>
                    </a:lnTo>
                    <a:cubicBezTo>
                      <a:pt x="397163" y="154359"/>
                      <a:pt x="386418" y="165104"/>
                      <a:pt x="373163" y="165104"/>
                    </a:cubicBezTo>
                    <a:cubicBezTo>
                      <a:pt x="340457" y="164333"/>
                      <a:pt x="259119" y="136478"/>
                      <a:pt x="200925" y="136478"/>
                    </a:cubicBezTo>
                    <a:cubicBezTo>
                      <a:pt x="142731" y="136478"/>
                      <a:pt x="57487" y="164333"/>
                      <a:pt x="24000" y="165104"/>
                    </a:cubicBezTo>
                    <a:cubicBezTo>
                      <a:pt x="10745" y="165104"/>
                      <a:pt x="0" y="154359"/>
                      <a:pt x="0" y="141104"/>
                    </a:cubicBezTo>
                    <a:lnTo>
                      <a:pt x="0" y="45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fik 9" descr="Benutzer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73072" y="3185104"/>
              <a:ext cx="836617" cy="836617"/>
            </a:xfrm>
            <a:prstGeom prst="rect">
              <a:avLst/>
            </a:prstGeom>
          </p:spPr>
        </p:pic>
      </p:grpSp>
      <p:sp>
        <p:nvSpPr>
          <p:cNvPr id="27" name="Inhaltsplatzhalter 2"/>
          <p:cNvSpPr txBox="1">
            <a:spLocks/>
          </p:cNvSpPr>
          <p:nvPr/>
        </p:nvSpPr>
        <p:spPr>
          <a:xfrm>
            <a:off x="7930686" y="1825625"/>
            <a:ext cx="328428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Allow drivers to </a:t>
            </a:r>
            <a:r>
              <a:rPr lang="en-US" sz="2400" b="1" dirty="0">
                <a:solidFill>
                  <a:srgbClr val="9E052B"/>
                </a:solidFill>
              </a:rPr>
              <a:t>exchange </a:t>
            </a:r>
            <a:r>
              <a:rPr lang="en-US" sz="2400" dirty="0"/>
              <a:t>car data with whom they want to &amp; for purposes that matter to them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Enable an open</a:t>
            </a:r>
            <a:br>
              <a:rPr lang="en-US" sz="2400" dirty="0"/>
            </a:br>
            <a:r>
              <a:rPr lang="en-US" sz="2400" dirty="0"/>
              <a:t>permission-less </a:t>
            </a:r>
            <a:r>
              <a:rPr lang="en-US" sz="2400" b="1" dirty="0">
                <a:solidFill>
                  <a:srgbClr val="9E052B"/>
                </a:solidFill>
              </a:rPr>
              <a:t>marketplace</a:t>
            </a:r>
            <a:r>
              <a:rPr lang="en-US" sz="2400" dirty="0"/>
              <a:t> where 3</a:t>
            </a:r>
            <a:r>
              <a:rPr lang="en-US" sz="2400" baseline="30000" dirty="0"/>
              <a:t>rd</a:t>
            </a:r>
            <a:r>
              <a:rPr lang="en-US" sz="2400" dirty="0"/>
              <a:t>parties can innovate services on car data</a:t>
            </a:r>
          </a:p>
        </p:txBody>
      </p:sp>
      <p:grpSp>
        <p:nvGrpSpPr>
          <p:cNvPr id="35" name="Gruppieren 34"/>
          <p:cNvGrpSpPr/>
          <p:nvPr/>
        </p:nvGrpSpPr>
        <p:grpSpPr>
          <a:xfrm>
            <a:off x="254935" y="1831068"/>
            <a:ext cx="731520" cy="4345895"/>
            <a:chOff x="254935" y="1831068"/>
            <a:chExt cx="731520" cy="4345895"/>
          </a:xfrm>
        </p:grpSpPr>
        <p:pic>
          <p:nvPicPr>
            <p:cNvPr id="28" name="Grafik 27" descr="Schloss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4935" y="1831068"/>
              <a:ext cx="731520" cy="731520"/>
            </a:xfrm>
            <a:prstGeom prst="rect">
              <a:avLst/>
            </a:prstGeom>
          </p:spPr>
        </p:pic>
        <p:pic>
          <p:nvPicPr>
            <p:cNvPr id="29" name="Grafik 28" descr="Verknüpfung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4935" y="3638256"/>
              <a:ext cx="731520" cy="731520"/>
            </a:xfrm>
            <a:prstGeom prst="rect">
              <a:avLst/>
            </a:prstGeom>
          </p:spPr>
        </p:pic>
        <p:pic>
          <p:nvPicPr>
            <p:cNvPr id="30" name="Grafik 29" descr="Wegweiser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4935" y="5445443"/>
              <a:ext cx="731520" cy="731520"/>
            </a:xfrm>
            <a:prstGeom prst="rect">
              <a:avLst/>
            </a:prstGeom>
          </p:spPr>
        </p:pic>
      </p:grpSp>
      <p:grpSp>
        <p:nvGrpSpPr>
          <p:cNvPr id="34" name="Gruppieren 33"/>
          <p:cNvGrpSpPr/>
          <p:nvPr/>
        </p:nvGrpSpPr>
        <p:grpSpPr>
          <a:xfrm>
            <a:off x="11190908" y="1831068"/>
            <a:ext cx="731520" cy="4345895"/>
            <a:chOff x="-666360" y="1831068"/>
            <a:chExt cx="731520" cy="4345895"/>
          </a:xfrm>
        </p:grpSpPr>
        <p:pic>
          <p:nvPicPr>
            <p:cNvPr id="31" name="Grafik 30" descr="Handschlag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666360" y="1831068"/>
              <a:ext cx="731520" cy="731520"/>
            </a:xfrm>
            <a:prstGeom prst="rect">
              <a:avLst/>
            </a:prstGeom>
          </p:spPr>
        </p:pic>
        <p:pic>
          <p:nvPicPr>
            <p:cNvPr id="32" name="Grafik 31" descr="Besprechung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666360" y="5445443"/>
              <a:ext cx="731520" cy="731520"/>
            </a:xfrm>
            <a:prstGeom prst="rect">
              <a:avLst/>
            </a:prstGeom>
          </p:spPr>
        </p:pic>
        <p:pic>
          <p:nvPicPr>
            <p:cNvPr id="33" name="Grafik 32" descr="Geld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666360" y="3638256"/>
              <a:ext cx="731520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428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Microsoft Office PowerPoint</Application>
  <PresentationFormat>Breitbild</PresentationFormat>
  <Paragraphs>162</Paragraphs>
  <Slides>22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Eras Bold ITC</vt:lpstr>
      <vt:lpstr>Mangal</vt:lpstr>
      <vt:lpstr>Wingdings</vt:lpstr>
      <vt:lpstr>Wingdings 2</vt:lpstr>
      <vt:lpstr>Office-Design</vt:lpstr>
      <vt:lpstr>PowerPoint-Präsentation</vt:lpstr>
      <vt:lpstr>The future of car companies is data-driven!</vt:lpstr>
      <vt:lpstr>Opportunities according to McKinsey (Monetizing car data, September 2016)</vt:lpstr>
      <vt:lpstr>But: Car drivers will claim data ownership and control</vt:lpstr>
      <vt:lpstr>Resistance according to McKinsey (Monetizing car data, September 2016)</vt:lpstr>
      <vt:lpstr>Legislation gives car drivers right </vt:lpstr>
      <vt:lpstr>And: maintaining a data silo in a secure and privacy-preserving way is very hard!</vt:lpstr>
      <vt:lpstr>PowerPoint-Präsentation</vt:lpstr>
      <vt:lpstr>Our solution: Open Car Data Cloud (OCDC)</vt:lpstr>
      <vt:lpstr>Architecture</vt:lpstr>
      <vt:lpstr>Business Model – Revenue</vt:lpstr>
      <vt:lpstr>Business Model – Potential</vt:lpstr>
      <vt:lpstr>Benefit for OCDC players</vt:lpstr>
      <vt:lpstr>3rd parties Generating revenues, reducing costs, increasing safety</vt:lpstr>
      <vt:lpstr>Benefit for Porsche</vt:lpstr>
      <vt:lpstr>What other‘s do?</vt:lpstr>
      <vt:lpstr>Action Plan: March-April 2017 - Concepts</vt:lpstr>
      <vt:lpstr>Action Plan:  May-June 2017 - Prototyping</vt:lpstr>
      <vt:lpstr>PowerPoint-Präsentation</vt:lpstr>
      <vt:lpstr>Action Plan: May – August 2017  </vt:lpstr>
      <vt:lpstr>Team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Car Data Cloud - ITP - Prosche Innovation Contest</dc:title>
  <dc:creator>Andreas Szinovatz</dc:creator>
  <cp:lastModifiedBy>Martin Berger</cp:lastModifiedBy>
  <cp:revision>289</cp:revision>
  <dcterms:created xsi:type="dcterms:W3CDTF">2017-01-17T18:41:47Z</dcterms:created>
  <dcterms:modified xsi:type="dcterms:W3CDTF">2017-06-11T16:16:37Z</dcterms:modified>
</cp:coreProperties>
</file>